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59" d="100"/>
          <a:sy n="159" d="100"/>
        </p:scale>
        <p:origin x="-6014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14400" y="1001381"/>
            <a:ext cx="7315200" cy="6172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3731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SEDATIF HIPNOTIK İLAÇLAR</a:t>
            </a:r>
            <a:endParaRPr lang="en-US" sz="3731" dirty="0"/>
          </a:p>
        </p:txBody>
      </p:sp>
      <p:sp>
        <p:nvSpPr>
          <p:cNvPr id="4" name="Text 1"/>
          <p:cNvSpPr/>
          <p:nvPr/>
        </p:nvSpPr>
        <p:spPr>
          <a:xfrm>
            <a:off x="914400" y="1725746"/>
            <a:ext cx="7315200" cy="33397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Lisans Öğrencileri İçin Temel Prensipler (2026 Güncel)</a:t>
            </a:r>
            <a:endParaRPr lang="en-US" sz="2016" dirty="0"/>
          </a:p>
        </p:txBody>
      </p:sp>
      <p:sp>
        <p:nvSpPr>
          <p:cNvPr id="5" name="Shape 2"/>
          <p:cNvSpPr/>
          <p:nvPr/>
        </p:nvSpPr>
        <p:spPr>
          <a:xfrm>
            <a:off x="2352080" y="2902679"/>
            <a:ext cx="4439841" cy="1239441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6" name="Shape 3"/>
          <p:cNvSpPr/>
          <p:nvPr/>
        </p:nvSpPr>
        <p:spPr>
          <a:xfrm>
            <a:off x="2352080" y="2902679"/>
            <a:ext cx="57150" cy="1239441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7" name="Text 4"/>
          <p:cNvSpPr/>
          <p:nvPr/>
        </p:nvSpPr>
        <p:spPr>
          <a:xfrm>
            <a:off x="2737842" y="3116991"/>
            <a:ext cx="3668316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Dr. Bekir Faruk Erden</a:t>
            </a:r>
            <a:endParaRPr lang="en-US" sz="2436" dirty="0"/>
          </a:p>
        </p:txBody>
      </p:sp>
      <p:sp>
        <p:nvSpPr>
          <p:cNvPr id="8" name="Text 5"/>
          <p:cNvSpPr/>
          <p:nvPr/>
        </p:nvSpPr>
        <p:spPr>
          <a:xfrm>
            <a:off x="2737842" y="3625983"/>
            <a:ext cx="3668316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2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Farmakoloji Ab.D. Öğretim Üyesi</a:t>
            </a:r>
            <a:endParaRPr lang="en-US" sz="1924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Temel Tanımlar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258723"/>
            <a:ext cx="8001000" cy="10572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258723"/>
            <a:ext cx="57150" cy="10572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258723"/>
            <a:ext cx="8001000" cy="1057275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Sedatif: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Anksiyeteyi (kaygı ve sıkıntı hissini) azaltan,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sakinleştirici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ilaçlardır.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530311"/>
            <a:ext cx="8001000" cy="10572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530311"/>
            <a:ext cx="57150" cy="10572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530311"/>
            <a:ext cx="8001000" cy="1057275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Hipnotik: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Uykuya dalabilmek ve uykuyu sürdürmek için kullanılan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uyutucu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ilaçlardır.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801898"/>
            <a:ext cx="8001000" cy="67151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801898"/>
            <a:ext cx="57150" cy="67151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801898"/>
            <a:ext cx="8001000" cy="671513"/>
          </a:xfrm>
          <a:prstGeom prst="rect">
            <a:avLst/>
          </a:prstGeom>
          <a:noFill/>
          <a:ln/>
        </p:spPr>
        <p:txBody>
          <a:bodyPr wrap="square" lIns="510286" tIns="170053" rIns="170053" bIns="170053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Anksiyolitik: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Sedatif terimi ile genellikle aynı anlamda kullanılır.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30161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601748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3873336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Doz-Etki İlişkisi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Sedasyon: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Sakinleşme, anksiyetenin azalması.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Hipnoz: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Uykuya dalma.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Anestezi: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Bilinç kaybı, ağrı duyusunun kaybolması.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5590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Koma: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Derin bilinç kaybı, solunum depresyonu.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5947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Ortak Farmakokinetik Özellikler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Lipofilik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(yağda çözünen) yapıdadırlar.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Mide-bağırsak kanalından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iyi emilirler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Kan-beyin bariyerini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kolayca geçerler.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5590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Aralarında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çapraz tolerans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gelişebilir.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5947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 Sınıflandırması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15848"/>
            <a:ext cx="3943350" cy="165305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15848"/>
            <a:ext cx="39433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671513" y="1215861"/>
            <a:ext cx="3743325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 (BDZ)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671513" y="1710565"/>
            <a:ext cx="37433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sık kullanılan, geniş güvenlik aralığına sahip gruptur.</a:t>
            </a:r>
            <a:endParaRPr lang="en-US" sz="1486" dirty="0"/>
          </a:p>
        </p:txBody>
      </p:sp>
      <p:sp>
        <p:nvSpPr>
          <p:cNvPr id="8" name="Text 5"/>
          <p:cNvSpPr/>
          <p:nvPr/>
        </p:nvSpPr>
        <p:spPr>
          <a:xfrm>
            <a:off x="671513" y="2434930"/>
            <a:ext cx="37433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Diazepam, Alprazolam</a:t>
            </a:r>
            <a:endParaRPr lang="en-US" sz="1397" dirty="0"/>
          </a:p>
        </p:txBody>
      </p:sp>
      <p:sp>
        <p:nvSpPr>
          <p:cNvPr id="9" name="Shape 6"/>
          <p:cNvSpPr/>
          <p:nvPr/>
        </p:nvSpPr>
        <p:spPr>
          <a:xfrm>
            <a:off x="4629150" y="1115848"/>
            <a:ext cx="3943350" cy="165305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0" name="Shape 7"/>
          <p:cNvSpPr/>
          <p:nvPr/>
        </p:nvSpPr>
        <p:spPr>
          <a:xfrm>
            <a:off x="4629150" y="1115848"/>
            <a:ext cx="39433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Text 8"/>
          <p:cNvSpPr/>
          <p:nvPr/>
        </p:nvSpPr>
        <p:spPr>
          <a:xfrm>
            <a:off x="4729163" y="1215861"/>
            <a:ext cx="3743325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Barbitüratlar</a:t>
            </a:r>
            <a:endParaRPr lang="en-US" sz="1808" dirty="0"/>
          </a:p>
        </p:txBody>
      </p:sp>
      <p:sp>
        <p:nvSpPr>
          <p:cNvPr id="12" name="Text 9"/>
          <p:cNvSpPr/>
          <p:nvPr/>
        </p:nvSpPr>
        <p:spPr>
          <a:xfrm>
            <a:off x="4729163" y="1710565"/>
            <a:ext cx="37433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Dar güvenlik aralığı nedeniyle kullanımı azalmıştır.</a:t>
            </a:r>
            <a:endParaRPr lang="en-US" sz="1486" dirty="0"/>
          </a:p>
        </p:txBody>
      </p:sp>
      <p:sp>
        <p:nvSpPr>
          <p:cNvPr id="13" name="Text 10"/>
          <p:cNvSpPr/>
          <p:nvPr/>
        </p:nvSpPr>
        <p:spPr>
          <a:xfrm>
            <a:off x="4729163" y="2377780"/>
            <a:ext cx="37433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Fenobarbital, Tiopental</a:t>
            </a:r>
            <a:endParaRPr lang="en-US" sz="1397" dirty="0"/>
          </a:p>
        </p:txBody>
      </p:sp>
      <p:sp>
        <p:nvSpPr>
          <p:cNvPr id="14" name="Shape 11"/>
          <p:cNvSpPr/>
          <p:nvPr/>
        </p:nvSpPr>
        <p:spPr>
          <a:xfrm>
            <a:off x="571500" y="2826051"/>
            <a:ext cx="3943350" cy="165305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5" name="Shape 12"/>
          <p:cNvSpPr/>
          <p:nvPr/>
        </p:nvSpPr>
        <p:spPr>
          <a:xfrm>
            <a:off x="571500" y="2826051"/>
            <a:ext cx="39433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Text 13"/>
          <p:cNvSpPr/>
          <p:nvPr/>
        </p:nvSpPr>
        <p:spPr>
          <a:xfrm>
            <a:off x="671513" y="2926063"/>
            <a:ext cx="3743325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Z-İlaçları</a:t>
            </a:r>
            <a:endParaRPr lang="en-US" sz="1808" dirty="0"/>
          </a:p>
        </p:txBody>
      </p:sp>
      <p:sp>
        <p:nvSpPr>
          <p:cNvPr id="17" name="Text 14"/>
          <p:cNvSpPr/>
          <p:nvPr/>
        </p:nvSpPr>
        <p:spPr>
          <a:xfrm>
            <a:off x="671513" y="3420768"/>
            <a:ext cx="3743325" cy="2800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Yeni nesil, sadece hipnotik etkili ilaçlardır.</a:t>
            </a:r>
            <a:endParaRPr lang="en-US" sz="1486" dirty="0"/>
          </a:p>
        </p:txBody>
      </p:sp>
      <p:sp>
        <p:nvSpPr>
          <p:cNvPr id="18" name="Text 15"/>
          <p:cNvSpPr/>
          <p:nvPr/>
        </p:nvSpPr>
        <p:spPr>
          <a:xfrm>
            <a:off x="671513" y="4145133"/>
            <a:ext cx="37433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Zolpidem, Zopiklon</a:t>
            </a:r>
            <a:endParaRPr lang="en-US" sz="1397" dirty="0"/>
          </a:p>
        </p:txBody>
      </p:sp>
      <p:sp>
        <p:nvSpPr>
          <p:cNvPr id="19" name="Shape 16"/>
          <p:cNvSpPr/>
          <p:nvPr/>
        </p:nvSpPr>
        <p:spPr>
          <a:xfrm>
            <a:off x="4629150" y="2826051"/>
            <a:ext cx="3943350" cy="165305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20" name="Shape 17"/>
          <p:cNvSpPr/>
          <p:nvPr/>
        </p:nvSpPr>
        <p:spPr>
          <a:xfrm>
            <a:off x="4629150" y="2826051"/>
            <a:ext cx="394335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729163" y="2926063"/>
            <a:ext cx="3743325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Diğerleri</a:t>
            </a:r>
            <a:endParaRPr lang="en-US" sz="1808" dirty="0"/>
          </a:p>
        </p:txBody>
      </p:sp>
      <p:sp>
        <p:nvSpPr>
          <p:cNvPr id="22" name="Text 19"/>
          <p:cNvSpPr/>
          <p:nvPr/>
        </p:nvSpPr>
        <p:spPr>
          <a:xfrm>
            <a:off x="4729163" y="3420768"/>
            <a:ext cx="3743325" cy="560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86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Farklı mekanizmalarla etki gösteren alternatifler.</a:t>
            </a:r>
            <a:endParaRPr lang="en-US" sz="1486" dirty="0"/>
          </a:p>
        </p:txBody>
      </p:sp>
      <p:sp>
        <p:nvSpPr>
          <p:cNvPr id="23" name="Text 20"/>
          <p:cNvSpPr/>
          <p:nvPr/>
        </p:nvSpPr>
        <p:spPr>
          <a:xfrm>
            <a:off x="4729163" y="4087983"/>
            <a:ext cx="374332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Örn: Melatonin, Oreksin Antagonistleri</a:t>
            </a:r>
            <a:endParaRPr lang="en-US" sz="1397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 Sinaps Farmakolojisi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371684"/>
            <a:ext cx="375761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beyindeki en önemli inhibitör (baskılayıcı) nörotransmitterdir.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474612"/>
            <a:ext cx="3757613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Glutamik asitten sentezlenir.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2937504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Sinaptik aralığa salınır ve reseptörlere bağlanır.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3720415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 sinapstaki etkiyi güçlendirir.</a:t>
            </a:r>
            <a:endParaRPr lang="en-US" sz="1602" dirty="0"/>
          </a:p>
        </p:txBody>
      </p:sp>
      <p:sp>
        <p:nvSpPr>
          <p:cNvPr id="8" name="Shape 5"/>
          <p:cNvSpPr/>
          <p:nvPr/>
        </p:nvSpPr>
        <p:spPr>
          <a:xfrm>
            <a:off x="4614863" y="1330161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71500" y="132882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0" name="Text 7"/>
          <p:cNvSpPr/>
          <p:nvPr/>
        </p:nvSpPr>
        <p:spPr>
          <a:xfrm>
            <a:off x="571500" y="243174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1" name="Text 8"/>
          <p:cNvSpPr/>
          <p:nvPr/>
        </p:nvSpPr>
        <p:spPr>
          <a:xfrm>
            <a:off x="571500" y="289464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71500" y="367755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9254" y="1044411"/>
            <a:ext cx="4548027" cy="37330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GABA-A Reseptör Yapısı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371684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5 alt birimden (pentamerik) oluşur: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 alfa, 2 beta, 1 gama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154594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Ortasında bir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klorür (Cl-) kanalı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bulunur.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2937504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GABA, alfa ve beta alt birimleri arasına bağlanır.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3720415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alfa ve gama alt birimleri arasına bağlanır.</a:t>
            </a:r>
            <a:endParaRPr lang="en-US" sz="1602" dirty="0"/>
          </a:p>
        </p:txBody>
      </p:sp>
      <p:sp>
        <p:nvSpPr>
          <p:cNvPr id="8" name="Shape 5"/>
          <p:cNvSpPr/>
          <p:nvPr/>
        </p:nvSpPr>
        <p:spPr>
          <a:xfrm>
            <a:off x="4614863" y="1330161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71500" y="132882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0" name="Text 7"/>
          <p:cNvSpPr/>
          <p:nvPr/>
        </p:nvSpPr>
        <p:spPr>
          <a:xfrm>
            <a:off x="571500" y="211173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1" name="Text 8"/>
          <p:cNvSpPr/>
          <p:nvPr/>
        </p:nvSpPr>
        <p:spPr>
          <a:xfrm>
            <a:off x="571500" y="289464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71500" y="367755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8466" y="1512326"/>
            <a:ext cx="3479006" cy="28503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Mekanizması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330161"/>
            <a:ext cx="375761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 GABA'nın etkisini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güçlendirir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(Allosterik modülasyon).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433089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Klorür (Cl-) kanalının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açılma sıklığını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artırırlar.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3215999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Hücre içine Cl- girişi artar (Hiperpolarizasyon).</a:t>
            </a:r>
            <a:endParaRPr lang="en-US" sz="1602" dirty="0"/>
          </a:p>
        </p:txBody>
      </p:sp>
      <p:sp>
        <p:nvSpPr>
          <p:cNvPr id="7" name="Text 4"/>
          <p:cNvSpPr/>
          <p:nvPr/>
        </p:nvSpPr>
        <p:spPr>
          <a:xfrm>
            <a:off x="571500" y="3998909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Sonuç: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Hücrenin uyarılabilirliği azalır (Baskılanma).</a:t>
            </a:r>
            <a:endParaRPr lang="en-US" sz="1602" dirty="0"/>
          </a:p>
        </p:txBody>
      </p:sp>
      <p:sp>
        <p:nvSpPr>
          <p:cNvPr id="8" name="Shape 5"/>
          <p:cNvSpPr/>
          <p:nvPr/>
        </p:nvSpPr>
        <p:spPr>
          <a:xfrm>
            <a:off x="4614863" y="1448646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71500" y="1287298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0" name="Text 7"/>
          <p:cNvSpPr/>
          <p:nvPr/>
        </p:nvSpPr>
        <p:spPr>
          <a:xfrm>
            <a:off x="571500" y="2390226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1" name="Text 8"/>
          <p:cNvSpPr/>
          <p:nvPr/>
        </p:nvSpPr>
        <p:spPr>
          <a:xfrm>
            <a:off x="571500" y="317313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2" name="Text 9"/>
          <p:cNvSpPr/>
          <p:nvPr/>
        </p:nvSpPr>
        <p:spPr>
          <a:xfrm>
            <a:off x="571500" y="395604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211" y="1092484"/>
            <a:ext cx="4674742" cy="354645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 (BDZ)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 sık reçete edilen sedatif-hipnotik gruptur.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Terapötik indeksleri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(güvenlik aralığı) geniştir.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Tek başlarına alındıklarında ölümcül koma yapma riskleri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düşüktür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447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Ancak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alkol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veya diğer SSS depresanları ile birlikte alındıklarında tehlikelidirler.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BDZ Sınıflandırması (Etki Süresine Göre)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2524116" cy="256918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50094" y="1508754"/>
            <a:ext cx="216692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Etkili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750094" y="1967740"/>
            <a:ext cx="2166928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269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(1-3 gün)</a:t>
            </a:r>
            <a:endParaRPr lang="en-US" sz="1269" dirty="0"/>
          </a:p>
        </p:txBody>
      </p:sp>
      <p:sp>
        <p:nvSpPr>
          <p:cNvPr id="8" name="Text 5"/>
          <p:cNvSpPr/>
          <p:nvPr/>
        </p:nvSpPr>
        <p:spPr>
          <a:xfrm>
            <a:off x="750094" y="2382078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Diazepam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50094" y="2809252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Klorazepat</a:t>
            </a:r>
            <a:endParaRPr lang="en-US" sz="1602" dirty="0"/>
          </a:p>
        </p:txBody>
      </p:sp>
      <p:sp>
        <p:nvSpPr>
          <p:cNvPr id="10" name="Text 7"/>
          <p:cNvSpPr/>
          <p:nvPr/>
        </p:nvSpPr>
        <p:spPr>
          <a:xfrm>
            <a:off x="750094" y="3236426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Flurazepam</a:t>
            </a:r>
            <a:endParaRPr lang="en-US" sz="1602" dirty="0"/>
          </a:p>
        </p:txBody>
      </p:sp>
      <p:sp>
        <p:nvSpPr>
          <p:cNvPr id="11" name="Shape 8"/>
          <p:cNvSpPr/>
          <p:nvPr/>
        </p:nvSpPr>
        <p:spPr>
          <a:xfrm>
            <a:off x="3309928" y="1330161"/>
            <a:ext cx="2524116" cy="256918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2" name="Shape 9"/>
          <p:cNvSpPr/>
          <p:nvPr/>
        </p:nvSpPr>
        <p:spPr>
          <a:xfrm>
            <a:off x="3309928" y="1330161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3" name="Text 10"/>
          <p:cNvSpPr/>
          <p:nvPr/>
        </p:nvSpPr>
        <p:spPr>
          <a:xfrm>
            <a:off x="3488522" y="1508754"/>
            <a:ext cx="216692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Orta Etkili</a:t>
            </a:r>
            <a:endParaRPr lang="en-US" sz="1808" dirty="0"/>
          </a:p>
        </p:txBody>
      </p:sp>
      <p:sp>
        <p:nvSpPr>
          <p:cNvPr id="14" name="Text 11"/>
          <p:cNvSpPr/>
          <p:nvPr/>
        </p:nvSpPr>
        <p:spPr>
          <a:xfrm>
            <a:off x="3488522" y="1967740"/>
            <a:ext cx="2166928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269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(10-20 saat)</a:t>
            </a:r>
            <a:endParaRPr lang="en-US" sz="1269" dirty="0"/>
          </a:p>
        </p:txBody>
      </p:sp>
      <p:sp>
        <p:nvSpPr>
          <p:cNvPr id="15" name="Text 12"/>
          <p:cNvSpPr/>
          <p:nvPr/>
        </p:nvSpPr>
        <p:spPr>
          <a:xfrm>
            <a:off x="3488522" y="2382078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Alprazolam</a:t>
            </a:r>
            <a:endParaRPr lang="en-US" sz="1602" dirty="0"/>
          </a:p>
        </p:txBody>
      </p:sp>
      <p:sp>
        <p:nvSpPr>
          <p:cNvPr id="16" name="Text 13"/>
          <p:cNvSpPr/>
          <p:nvPr/>
        </p:nvSpPr>
        <p:spPr>
          <a:xfrm>
            <a:off x="3488522" y="2809252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Lorazepam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3488522" y="3236426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Temazepam</a:t>
            </a:r>
            <a:endParaRPr lang="en-US" sz="1602" dirty="0"/>
          </a:p>
        </p:txBody>
      </p:sp>
      <p:sp>
        <p:nvSpPr>
          <p:cNvPr id="18" name="Shape 15"/>
          <p:cNvSpPr/>
          <p:nvPr/>
        </p:nvSpPr>
        <p:spPr>
          <a:xfrm>
            <a:off x="6048356" y="1330161"/>
            <a:ext cx="2524116" cy="2569183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9" name="Shape 16"/>
          <p:cNvSpPr/>
          <p:nvPr/>
        </p:nvSpPr>
        <p:spPr>
          <a:xfrm>
            <a:off x="6048356" y="1330161"/>
            <a:ext cx="2524116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0" name="Text 17"/>
          <p:cNvSpPr/>
          <p:nvPr/>
        </p:nvSpPr>
        <p:spPr>
          <a:xfrm>
            <a:off x="6226950" y="1508754"/>
            <a:ext cx="2166928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Kısa Etkili</a:t>
            </a:r>
            <a:endParaRPr lang="en-US" sz="1808" dirty="0"/>
          </a:p>
        </p:txBody>
      </p:sp>
      <p:sp>
        <p:nvSpPr>
          <p:cNvPr id="21" name="Text 18"/>
          <p:cNvSpPr/>
          <p:nvPr/>
        </p:nvSpPr>
        <p:spPr>
          <a:xfrm>
            <a:off x="6226950" y="1967740"/>
            <a:ext cx="2166928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269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(3-8 saat)</a:t>
            </a:r>
            <a:endParaRPr lang="en-US" sz="1269" dirty="0"/>
          </a:p>
        </p:txBody>
      </p:sp>
      <p:sp>
        <p:nvSpPr>
          <p:cNvPr id="22" name="Text 19"/>
          <p:cNvSpPr/>
          <p:nvPr/>
        </p:nvSpPr>
        <p:spPr>
          <a:xfrm>
            <a:off x="6226950" y="2382078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Midazolam</a:t>
            </a:r>
            <a:endParaRPr lang="en-US" sz="1602" dirty="0"/>
          </a:p>
        </p:txBody>
      </p:sp>
      <p:sp>
        <p:nvSpPr>
          <p:cNvPr id="23" name="Text 20"/>
          <p:cNvSpPr/>
          <p:nvPr/>
        </p:nvSpPr>
        <p:spPr>
          <a:xfrm>
            <a:off x="6226950" y="2809252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Triazolam</a:t>
            </a:r>
            <a:endParaRPr lang="en-US" sz="1602" dirty="0"/>
          </a:p>
        </p:txBody>
      </p:sp>
      <p:sp>
        <p:nvSpPr>
          <p:cNvPr id="24" name="Text 21"/>
          <p:cNvSpPr/>
          <p:nvPr/>
        </p:nvSpPr>
        <p:spPr>
          <a:xfrm>
            <a:off x="6226950" y="3236426"/>
            <a:ext cx="2166928" cy="3200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Oksazepam</a:t>
            </a:r>
            <a:endParaRPr lang="en-US" sz="1602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BDZ Metabolizması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Karaciğerde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metabolize edilirler.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Birçoğu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aktif metabolitlere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dönüşür (örn. Desmetildiazepam).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durum ilaçların etki sürelerinin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uzamasına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neden olur.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5590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5590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Yaşlılarda ve karaciğer hastalarında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birikim riski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yüksektir.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5947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BDZ Klinik Kullanımı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93344" cy="154907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50094" y="1508754"/>
            <a:ext cx="3536156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Anksiyete Bozuklukları</a:t>
            </a:r>
            <a:endParaRPr lang="en-US" sz="1808" dirty="0"/>
          </a:p>
        </p:txBody>
      </p:sp>
      <p:sp>
        <p:nvSpPr>
          <p:cNvPr id="7" name="Text 4"/>
          <p:cNvSpPr/>
          <p:nvPr/>
        </p:nvSpPr>
        <p:spPr>
          <a:xfrm>
            <a:off x="750094" y="2003459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Panik atak, yaygın anksiyete ve fobilerin tedavisinde.</a:t>
            </a:r>
            <a:endParaRPr lang="en-US" sz="1704" dirty="0"/>
          </a:p>
        </p:txBody>
      </p:sp>
      <p:sp>
        <p:nvSpPr>
          <p:cNvPr id="8" name="Shape 5"/>
          <p:cNvSpPr/>
          <p:nvPr/>
        </p:nvSpPr>
        <p:spPr>
          <a:xfrm>
            <a:off x="4679156" y="1330161"/>
            <a:ext cx="3893344" cy="154907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9" name="Shape 6"/>
          <p:cNvSpPr/>
          <p:nvPr/>
        </p:nvSpPr>
        <p:spPr>
          <a:xfrm>
            <a:off x="4679156" y="1330161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0" name="Text 7"/>
          <p:cNvSpPr/>
          <p:nvPr/>
        </p:nvSpPr>
        <p:spPr>
          <a:xfrm>
            <a:off x="4857750" y="1508754"/>
            <a:ext cx="3536156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 Bozuklukları</a:t>
            </a:r>
            <a:endParaRPr lang="en-US" sz="1808" dirty="0"/>
          </a:p>
        </p:txBody>
      </p:sp>
      <p:sp>
        <p:nvSpPr>
          <p:cNvPr id="11" name="Text 8"/>
          <p:cNvSpPr/>
          <p:nvPr/>
        </p:nvSpPr>
        <p:spPr>
          <a:xfrm>
            <a:off x="4857750" y="2003459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İnsomnia (uykusuzluk) tedavisinde kısa süreli kullanım.</a:t>
            </a:r>
            <a:endParaRPr lang="en-US" sz="1704" dirty="0"/>
          </a:p>
        </p:txBody>
      </p:sp>
      <p:sp>
        <p:nvSpPr>
          <p:cNvPr id="12" name="Shape 9"/>
          <p:cNvSpPr/>
          <p:nvPr/>
        </p:nvSpPr>
        <p:spPr>
          <a:xfrm>
            <a:off x="571500" y="3036401"/>
            <a:ext cx="3893344" cy="154907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571500" y="3036401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750094" y="3214994"/>
            <a:ext cx="3536156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Kas Spazmları</a:t>
            </a:r>
            <a:endParaRPr lang="en-US" sz="1808" dirty="0"/>
          </a:p>
        </p:txBody>
      </p:sp>
      <p:sp>
        <p:nvSpPr>
          <p:cNvPr id="15" name="Text 12"/>
          <p:cNvSpPr/>
          <p:nvPr/>
        </p:nvSpPr>
        <p:spPr>
          <a:xfrm>
            <a:off x="750094" y="3709699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Santral etkili kas gevşetici olarak (örn. Diazepam).</a:t>
            </a:r>
            <a:endParaRPr lang="en-US" sz="1704" dirty="0"/>
          </a:p>
        </p:txBody>
      </p:sp>
      <p:sp>
        <p:nvSpPr>
          <p:cNvPr id="16" name="Shape 13"/>
          <p:cNvSpPr/>
          <p:nvPr/>
        </p:nvSpPr>
        <p:spPr>
          <a:xfrm>
            <a:off x="4679156" y="3036401"/>
            <a:ext cx="3893344" cy="154907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7" name="Shape 14"/>
          <p:cNvSpPr/>
          <p:nvPr/>
        </p:nvSpPr>
        <p:spPr>
          <a:xfrm>
            <a:off x="4679156" y="3036401"/>
            <a:ext cx="3893344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Text 15"/>
          <p:cNvSpPr/>
          <p:nvPr/>
        </p:nvSpPr>
        <p:spPr>
          <a:xfrm>
            <a:off x="4857750" y="3214994"/>
            <a:ext cx="3536156" cy="387548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Nöbetler ve Anestezi</a:t>
            </a:r>
            <a:endParaRPr lang="en-US" sz="1808" dirty="0"/>
          </a:p>
        </p:txBody>
      </p:sp>
      <p:sp>
        <p:nvSpPr>
          <p:cNvPr id="19" name="Text 16"/>
          <p:cNvSpPr/>
          <p:nvPr/>
        </p:nvSpPr>
        <p:spPr>
          <a:xfrm>
            <a:off x="4857750" y="3709699"/>
            <a:ext cx="3536156" cy="6400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704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Epilepsi krizleri (Status epileptikus) ve anestezi öncesi.</a:t>
            </a:r>
            <a:endParaRPr lang="en-US" sz="1704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BDZ Yan Etkileri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8858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8858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885825"/>
          </a:xfrm>
          <a:prstGeom prst="rect">
            <a:avLst/>
          </a:prstGeom>
          <a:noFill/>
          <a:ln/>
        </p:spPr>
        <p:txBody>
          <a:bodyPr wrap="square" lIns="510286" tIns="68072" rIns="170053" bIns="68072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SSS Depresyonu: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Sersemlik, uyuşukluk, motor koordinasyon bozukluğu.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215986"/>
            <a:ext cx="8001000" cy="8858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215986"/>
            <a:ext cx="57150" cy="8858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215986"/>
            <a:ext cx="8001000" cy="885825"/>
          </a:xfrm>
          <a:prstGeom prst="rect">
            <a:avLst/>
          </a:prstGeom>
          <a:noFill/>
          <a:ln/>
        </p:spPr>
        <p:txBody>
          <a:bodyPr wrap="square" lIns="510286" tIns="68072" rIns="170053" bIns="68072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Anterograd Amnezi: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İlacı aldıktan sonraki olayları hatırlayamama.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101811"/>
            <a:ext cx="8001000" cy="8858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101811"/>
            <a:ext cx="57150" cy="8858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101811"/>
            <a:ext cx="8001000" cy="885825"/>
          </a:xfrm>
          <a:prstGeom prst="rect">
            <a:avLst/>
          </a:prstGeom>
          <a:noFill/>
          <a:ln/>
        </p:spPr>
        <p:txBody>
          <a:bodyPr wrap="square" lIns="510286" tIns="68072" rIns="170053" bIns="68072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Tolerans: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Aynı etkiyi elde etmek için dozun artırılması gerekliliği.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87636"/>
            <a:ext cx="8001000" cy="8858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87636"/>
            <a:ext cx="57150" cy="8858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87636"/>
            <a:ext cx="8001000" cy="885825"/>
          </a:xfrm>
          <a:prstGeom prst="rect">
            <a:avLst/>
          </a:prstGeom>
          <a:noFill/>
          <a:ln/>
        </p:spPr>
        <p:txBody>
          <a:bodyPr wrap="square" lIns="510286" tIns="68072" rIns="170053" bIns="68072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Fiziksel ve psikolojik bağımlılık riski (özellikle uzun süreli kullanımda).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251704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31375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4023354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Flumazenil (Antagonist)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 reseptörlerinin kompetitif (yarışmalı)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antagonistidir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458873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458873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458873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Benzodiazepinlerin etkilerini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hızla geri çevirir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 1: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Benzodiazepin zehirlenmelerinin (aşırı doz) tedavisi.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44773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44773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44773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 2: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Anestezi sonrası uyanmayı hızlandırmak.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4945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Z-İlaçları (Yeni Nesil Hipnotikler - 2026)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3857625" cy="311132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14375" y="1330161"/>
            <a:ext cx="35718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Zolpidem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14375" y="1857012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Sadece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hipnotik (uyutucu)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etkilidir.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14375" y="2604204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Anksiyolitik veya kas gevşetici etkisi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yoktur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14375" y="3351395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Uykuya dalmayı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kolaylaştırır (kısa etkilidir).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187286"/>
            <a:ext cx="3857625" cy="3111326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187286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14375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14375" y="256134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14375" y="330853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857750" y="1330161"/>
            <a:ext cx="3571875" cy="419695"/>
          </a:xfrm>
          <a:prstGeom prst="rect">
            <a:avLst/>
          </a:prstGeom>
          <a:noFill/>
          <a:ln/>
        </p:spPr>
        <p:txBody>
          <a:bodyPr wrap="none" lIns="0" tIns="0" rIns="0" bIns="8509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Zopiklon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857750" y="1857012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 hipnotik hem de hafif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anksiyolitik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etkilidir.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857750" y="2604204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Uykuyu sürdürmede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daha etkilidir.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857750" y="3351395"/>
            <a:ext cx="3571875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Ertesi gün sersemlik (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artık etki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) yapabilir.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857750" y="181415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857750" y="2561341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857750" y="330853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1095840"/>
          </a:xfrm>
          <a:prstGeom prst="rect">
            <a:avLst/>
          </a:prstGeom>
          <a:noFill/>
          <a:ln/>
        </p:spPr>
        <p:txBody>
          <a:bodyPr wrap="squar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Oreksin Antagonistleri (DORA - 2026 Güncel)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667340"/>
            <a:ext cx="3914775" cy="91440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667340"/>
            <a:ext cx="57150" cy="91440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667340"/>
            <a:ext cx="3914775" cy="914400"/>
          </a:xfrm>
          <a:prstGeom prst="rect">
            <a:avLst/>
          </a:prstGeom>
          <a:noFill/>
          <a:ln/>
        </p:spPr>
        <p:txBody>
          <a:bodyPr wrap="square" lIns="510286" tIns="85090" rIns="153035" bIns="8509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Oreksin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beyni uyanık tutan bir nöropeptiddir.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696040"/>
            <a:ext cx="3914775" cy="16859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696040"/>
            <a:ext cx="57150" cy="16859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696040"/>
            <a:ext cx="3914775" cy="1685925"/>
          </a:xfrm>
          <a:prstGeom prst="rect">
            <a:avLst/>
          </a:prstGeom>
          <a:noFill/>
          <a:ln/>
        </p:spPr>
        <p:txBody>
          <a:bodyPr wrap="square" lIns="510286" tIns="85090" rIns="153035" bIns="8509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DORA (İkili Oreksin Reseptör Antagonistleri), bu sistemi bloke ederek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uykuya geçişi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sağlar.</a:t>
            </a:r>
            <a:endParaRPr lang="en-US" sz="1808" dirty="0"/>
          </a:p>
        </p:txBody>
      </p:sp>
      <p:sp>
        <p:nvSpPr>
          <p:cNvPr id="10" name="Text 7"/>
          <p:cNvSpPr/>
          <p:nvPr/>
        </p:nvSpPr>
        <p:spPr>
          <a:xfrm>
            <a:off x="678656" y="1710203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1" name="Text 8"/>
          <p:cNvSpPr/>
          <p:nvPr/>
        </p:nvSpPr>
        <p:spPr>
          <a:xfrm>
            <a:off x="678656" y="2738903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2" name="Shape 9"/>
          <p:cNvSpPr/>
          <p:nvPr/>
        </p:nvSpPr>
        <p:spPr>
          <a:xfrm>
            <a:off x="4657725" y="1667340"/>
            <a:ext cx="3914775" cy="127158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3" name="Shape 10"/>
          <p:cNvSpPr/>
          <p:nvPr/>
        </p:nvSpPr>
        <p:spPr>
          <a:xfrm>
            <a:off x="4657725" y="1667340"/>
            <a:ext cx="57150" cy="127158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4" name="Text 11"/>
          <p:cNvSpPr/>
          <p:nvPr/>
        </p:nvSpPr>
        <p:spPr>
          <a:xfrm>
            <a:off x="4764881" y="1710203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5086350" y="1779854"/>
            <a:ext cx="1067991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Örnekler: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5086350" y="2181690"/>
            <a:ext cx="3357563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4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Suvorexant, Lemborexant, Daridorexant</a:t>
            </a:r>
            <a:endParaRPr lang="en-US" sz="1704" dirty="0"/>
          </a:p>
        </p:txBody>
      </p:sp>
      <p:sp>
        <p:nvSpPr>
          <p:cNvPr id="17" name="Shape 14"/>
          <p:cNvSpPr/>
          <p:nvPr/>
        </p:nvSpPr>
        <p:spPr>
          <a:xfrm>
            <a:off x="4657725" y="3053228"/>
            <a:ext cx="3914775" cy="168592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8" name="Shape 15"/>
          <p:cNvSpPr/>
          <p:nvPr/>
        </p:nvSpPr>
        <p:spPr>
          <a:xfrm>
            <a:off x="4657725" y="3053228"/>
            <a:ext cx="57150" cy="16859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9" name="Text 16"/>
          <p:cNvSpPr/>
          <p:nvPr/>
        </p:nvSpPr>
        <p:spPr>
          <a:xfrm>
            <a:off x="4657725" y="3053228"/>
            <a:ext cx="3914775" cy="1685925"/>
          </a:xfrm>
          <a:prstGeom prst="rect">
            <a:avLst/>
          </a:prstGeom>
          <a:noFill/>
          <a:ln/>
        </p:spPr>
        <p:txBody>
          <a:bodyPr wrap="square" lIns="510286" tIns="85090" rIns="153035" bIns="85090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Avantajı: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Bağımlılık riski çok düşüktür ve ertesi gün sersemlik yapma ihtimali daha azdır.</a:t>
            </a:r>
            <a:endParaRPr lang="en-US" sz="1808" dirty="0"/>
          </a:p>
        </p:txBody>
      </p:sp>
      <p:sp>
        <p:nvSpPr>
          <p:cNvPr id="20" name="Text 17"/>
          <p:cNvSpPr/>
          <p:nvPr/>
        </p:nvSpPr>
        <p:spPr>
          <a:xfrm>
            <a:off x="4764881" y="3096090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Barbitüratlar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Eski nesil sedatif-hipnotik ilaçlardır.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Terapötik indeksleri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(güvenlik aralığı) çok dardır.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Yüksek dozlarda ölümcül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solunum depresyonu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koma yaparlar.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94477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94477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Güvenlik riskleri nedeniyle günümüzde anksiyete ve uykusuzluk tedavisinde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kullanılmazlar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98049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Barbitürat Sınıflandırması ve Kullanımı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311277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Etkili: Fenobarbital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142762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süresi: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1-2 gün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85813" y="2605655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 alanı: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Epilepsi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(nöbet) tedavisi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85813" y="3388565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Günümüzde sadece belirli nöbet tiplerinde tercih edilir.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330161"/>
            <a:ext cx="3857625" cy="3112777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85813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85813" y="25627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85813" y="334570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929188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Çok Kısa Etkili: Tiopental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929188" y="2142762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Etki süresi: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20-30 dakika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929188" y="2605655"/>
            <a:ext cx="3429000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Kullanım alanı: İntravenöz (damar içi)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anestezi indüksiyonu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929188" y="3708583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Hızlı etki başlar ve kısa sürer.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929188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929188" y="25627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929188" y="366572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BDZ ve Barbitürat Karşılaştırması</a:t>
            </a:r>
            <a:endParaRPr lang="en-US" sz="2862" dirty="0"/>
          </a:p>
        </p:txBody>
      </p:sp>
      <p:sp>
        <p:nvSpPr>
          <p:cNvPr id="4" name="Text 1"/>
          <p:cNvSpPr/>
          <p:nvPr/>
        </p:nvSpPr>
        <p:spPr>
          <a:xfrm>
            <a:off x="571500" y="1443121"/>
            <a:ext cx="375761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Benzodiazepinlerin doz-cevap eğrisi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yatıktır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Yüksek dozlarda bile koma riski düşüktür.</a:t>
            </a:r>
            <a:endParaRPr lang="en-US" sz="1602" dirty="0"/>
          </a:p>
        </p:txBody>
      </p:sp>
      <p:sp>
        <p:nvSpPr>
          <p:cNvPr id="5" name="Text 2"/>
          <p:cNvSpPr/>
          <p:nvPr/>
        </p:nvSpPr>
        <p:spPr>
          <a:xfrm>
            <a:off x="571500" y="2546049"/>
            <a:ext cx="3757613" cy="960053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Barbitüratların doz-cevap eğrisi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diktir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Doz artışı hızla koma ve ölüme yol açar.</a:t>
            </a:r>
            <a:endParaRPr lang="en-US" sz="1602" dirty="0"/>
          </a:p>
        </p:txBody>
      </p:sp>
      <p:sp>
        <p:nvSpPr>
          <p:cNvPr id="6" name="Text 3"/>
          <p:cNvSpPr/>
          <p:nvPr/>
        </p:nvSpPr>
        <p:spPr>
          <a:xfrm>
            <a:off x="571500" y="3648977"/>
            <a:ext cx="3757613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Bu nedenle Benzodiazepinler çok daha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güvenlidir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602" dirty="0"/>
          </a:p>
        </p:txBody>
      </p:sp>
      <p:sp>
        <p:nvSpPr>
          <p:cNvPr id="7" name="Shape 4"/>
          <p:cNvSpPr/>
          <p:nvPr/>
        </p:nvSpPr>
        <p:spPr>
          <a:xfrm>
            <a:off x="4614863" y="1330161"/>
            <a:ext cx="3957638" cy="3214688"/>
          </a:xfrm>
          <a:prstGeom prst="rect">
            <a:avLst/>
          </a:prstGeom>
          <a:solidFill>
            <a:srgbClr val="F9F9F9"/>
          </a:solidFill>
          <a:ln w="27432">
            <a:solidFill>
              <a:srgbClr val="EEEEEE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71500" y="1400259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9" name="Text 6"/>
          <p:cNvSpPr/>
          <p:nvPr/>
        </p:nvSpPr>
        <p:spPr>
          <a:xfrm>
            <a:off x="571500" y="2503187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0" name="Text 7"/>
          <p:cNvSpPr/>
          <p:nvPr/>
        </p:nvSpPr>
        <p:spPr>
          <a:xfrm>
            <a:off x="571500" y="3606115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6185" y="1401598"/>
            <a:ext cx="3443539" cy="307178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Tolerans ve Bağımlılık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187286"/>
            <a:ext cx="8001000" cy="8543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187286"/>
            <a:ext cx="57150" cy="8543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187286"/>
            <a:ext cx="8001000" cy="85434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Tolerans: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Aynı etkiyi elde etmek için zamanla daha yüksek doza ihtiyaç duyulmasıdır.</a:t>
            </a:r>
            <a:endParaRPr lang="en-US" sz="1602" dirty="0"/>
          </a:p>
        </p:txBody>
      </p:sp>
      <p:sp>
        <p:nvSpPr>
          <p:cNvPr id="7" name="Shape 4"/>
          <p:cNvSpPr/>
          <p:nvPr/>
        </p:nvSpPr>
        <p:spPr>
          <a:xfrm>
            <a:off x="571500" y="2148790"/>
            <a:ext cx="8001000" cy="8543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148790"/>
            <a:ext cx="57150" cy="8543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148790"/>
            <a:ext cx="8001000" cy="85434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Çapraz Tolerans: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 ilaca tolerans geliştiğinde, aynı gruptaki diğer ilaçlara da tolerans gelişir (örn. Alkol ve BDZ).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571500" y="3110294"/>
            <a:ext cx="8001000" cy="85434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110294"/>
            <a:ext cx="57150" cy="85434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110294"/>
            <a:ext cx="8001000" cy="85434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Bağımlılık: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İlacın aniden kesilmesiyle "Yoksunluk Sendromu" (anksiyete, uykusuzluk, titreme, nöbet) ortaya çıkar.</a:t>
            </a:r>
            <a:endParaRPr lang="en-US" sz="1602" dirty="0"/>
          </a:p>
        </p:txBody>
      </p:sp>
      <p:sp>
        <p:nvSpPr>
          <p:cNvPr id="13" name="Text 10"/>
          <p:cNvSpPr/>
          <p:nvPr/>
        </p:nvSpPr>
        <p:spPr>
          <a:xfrm>
            <a:off x="678656" y="1223004"/>
            <a:ext cx="128588" cy="5000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254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542" dirty="0"/>
          </a:p>
        </p:txBody>
      </p:sp>
      <p:sp>
        <p:nvSpPr>
          <p:cNvPr id="14" name="Text 11"/>
          <p:cNvSpPr/>
          <p:nvPr/>
        </p:nvSpPr>
        <p:spPr>
          <a:xfrm>
            <a:off x="678656" y="2184509"/>
            <a:ext cx="128588" cy="5000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254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542" dirty="0"/>
          </a:p>
        </p:txBody>
      </p:sp>
      <p:sp>
        <p:nvSpPr>
          <p:cNvPr id="15" name="Text 12"/>
          <p:cNvSpPr/>
          <p:nvPr/>
        </p:nvSpPr>
        <p:spPr>
          <a:xfrm>
            <a:off x="678656" y="3146013"/>
            <a:ext cx="128588" cy="5000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254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542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 ve Yoksunluk Yönetimi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İlaçlar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aniden kesilmemelidir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(nöbet riski).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Doz, haftalar veya aylar içinde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yavaş yavaş azaltılmalıdır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(Tapering).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3201823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3201823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Kısa etkili ilaçlar,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uzun etkili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olanlarla (örn. Diazepam) değiştirilerek kesilebilir.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4330536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4330536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4330536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Hastaya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psikolojik destek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sağlanmalıdır.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3237542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4366254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Diğer Sedatif-Hipnotik İlaçlar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3857625" cy="279276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785813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Melatonin Agonistleri</a:t>
            </a:r>
            <a:endParaRPr lang="en-US" sz="2016" dirty="0"/>
          </a:p>
        </p:txBody>
      </p:sp>
      <p:sp>
        <p:nvSpPr>
          <p:cNvPr id="7" name="Text 4"/>
          <p:cNvSpPr/>
          <p:nvPr/>
        </p:nvSpPr>
        <p:spPr>
          <a:xfrm>
            <a:off x="785813" y="2142762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Ramelteon</a:t>
            </a:r>
            <a:endParaRPr lang="en-US" sz="1602" dirty="0"/>
          </a:p>
        </p:txBody>
      </p:sp>
      <p:sp>
        <p:nvSpPr>
          <p:cNvPr id="8" name="Text 5"/>
          <p:cNvSpPr/>
          <p:nvPr/>
        </p:nvSpPr>
        <p:spPr>
          <a:xfrm>
            <a:off x="785813" y="2605655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Uyku-uyanıklık döngüsünü (sirkadiyen ritim) düzenler.</a:t>
            </a:r>
            <a:endParaRPr lang="en-US" sz="1602" dirty="0"/>
          </a:p>
        </p:txBody>
      </p:sp>
      <p:sp>
        <p:nvSpPr>
          <p:cNvPr id="9" name="Text 6"/>
          <p:cNvSpPr/>
          <p:nvPr/>
        </p:nvSpPr>
        <p:spPr>
          <a:xfrm>
            <a:off x="785813" y="3388565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 yapmaz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güvenlidir.</a:t>
            </a:r>
            <a:endParaRPr lang="en-US" sz="1602" dirty="0"/>
          </a:p>
        </p:txBody>
      </p:sp>
      <p:sp>
        <p:nvSpPr>
          <p:cNvPr id="10" name="Shape 7"/>
          <p:cNvSpPr/>
          <p:nvPr/>
        </p:nvSpPr>
        <p:spPr>
          <a:xfrm>
            <a:off x="4714875" y="1330161"/>
            <a:ext cx="3857625" cy="279276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4714875" y="1330161"/>
            <a:ext cx="3857625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785813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3" name="Text 10"/>
          <p:cNvSpPr/>
          <p:nvPr/>
        </p:nvSpPr>
        <p:spPr>
          <a:xfrm>
            <a:off x="785813" y="25627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4" name="Text 11"/>
          <p:cNvSpPr/>
          <p:nvPr/>
        </p:nvSpPr>
        <p:spPr>
          <a:xfrm>
            <a:off x="785813" y="334570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15" name="Text 12"/>
          <p:cNvSpPr/>
          <p:nvPr/>
        </p:nvSpPr>
        <p:spPr>
          <a:xfrm>
            <a:off x="4929188" y="1544473"/>
            <a:ext cx="3429000" cy="455414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Oreksin Antagonistleri</a:t>
            </a:r>
            <a:endParaRPr lang="en-US" sz="2016" dirty="0"/>
          </a:p>
        </p:txBody>
      </p:sp>
      <p:sp>
        <p:nvSpPr>
          <p:cNvPr id="16" name="Text 13"/>
          <p:cNvSpPr/>
          <p:nvPr/>
        </p:nvSpPr>
        <p:spPr>
          <a:xfrm>
            <a:off x="4929188" y="2142762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Örnek: </a:t>
            </a: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Suvoreksant</a:t>
            </a:r>
            <a:endParaRPr lang="en-US" sz="1602" dirty="0"/>
          </a:p>
        </p:txBody>
      </p:sp>
      <p:sp>
        <p:nvSpPr>
          <p:cNvPr id="17" name="Text 14"/>
          <p:cNvSpPr/>
          <p:nvPr/>
        </p:nvSpPr>
        <p:spPr>
          <a:xfrm>
            <a:off x="4929188" y="2605655"/>
            <a:ext cx="3429000" cy="640035"/>
          </a:xfrm>
          <a:prstGeom prst="rect">
            <a:avLst/>
          </a:prstGeom>
          <a:noFill/>
          <a:ln/>
        </p:spPr>
        <p:txBody>
          <a:bodyPr wrap="squar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Uyanıklığı sağlayan oreksin sistemini bloke eder.</a:t>
            </a:r>
            <a:endParaRPr lang="en-US" sz="1602" dirty="0"/>
          </a:p>
        </p:txBody>
      </p:sp>
      <p:sp>
        <p:nvSpPr>
          <p:cNvPr id="18" name="Text 15"/>
          <p:cNvSpPr/>
          <p:nvPr/>
        </p:nvSpPr>
        <p:spPr>
          <a:xfrm>
            <a:off x="4929188" y="3388565"/>
            <a:ext cx="3429000" cy="320018"/>
          </a:xfrm>
          <a:prstGeom prst="rect">
            <a:avLst/>
          </a:prstGeom>
          <a:noFill/>
          <a:ln/>
        </p:spPr>
        <p:txBody>
          <a:bodyPr wrap="none" lIns="340233" tIns="0" rIns="0" bIns="0" rtlCol="0" anchor="t">
            <a:spAutoFit/>
          </a:bodyPr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60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Yeni nesil</a:t>
            </a:r>
            <a:r>
              <a:rPr lang="en-US" sz="1602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uyku ilaçlarıdır.</a:t>
            </a:r>
            <a:endParaRPr lang="en-US" sz="1602" dirty="0"/>
          </a:p>
        </p:txBody>
      </p:sp>
      <p:sp>
        <p:nvSpPr>
          <p:cNvPr id="19" name="Text 16"/>
          <p:cNvSpPr/>
          <p:nvPr/>
        </p:nvSpPr>
        <p:spPr>
          <a:xfrm>
            <a:off x="4929188" y="2099900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0" name="Text 17"/>
          <p:cNvSpPr/>
          <p:nvPr/>
        </p:nvSpPr>
        <p:spPr>
          <a:xfrm>
            <a:off x="4929188" y="2562792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  <p:sp>
        <p:nvSpPr>
          <p:cNvPr id="21" name="Text 18"/>
          <p:cNvSpPr/>
          <p:nvPr/>
        </p:nvSpPr>
        <p:spPr>
          <a:xfrm>
            <a:off x="4929188" y="3345703"/>
            <a:ext cx="123230" cy="48002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2436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Örnek İlaç: Alprazolam (Xanax)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Orta etkili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bir benzodiazepindir.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Özellikle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Panik Bozukluk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ve Agorafobi tedavisinde etkilidir.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Hızlı etki başlar, bu nedenle panik ataklarda tercih edilir.</a:t>
            </a:r>
            <a:endParaRPr lang="en-US" sz="1808" dirty="0"/>
          </a:p>
        </p:txBody>
      </p:sp>
      <p:sp>
        <p:nvSpPr>
          <p:cNvPr id="13" name="Shape 10"/>
          <p:cNvSpPr/>
          <p:nvPr/>
        </p:nvSpPr>
        <p:spPr>
          <a:xfrm>
            <a:off x="571500" y="3559011"/>
            <a:ext cx="8001000" cy="985838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4" name="Shape 11"/>
          <p:cNvSpPr/>
          <p:nvPr/>
        </p:nvSpPr>
        <p:spPr>
          <a:xfrm>
            <a:off x="571500" y="3559011"/>
            <a:ext cx="57150" cy="98583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5" name="Text 12"/>
          <p:cNvSpPr/>
          <p:nvPr/>
        </p:nvSpPr>
        <p:spPr>
          <a:xfrm>
            <a:off x="571500" y="3559011"/>
            <a:ext cx="8001000" cy="985838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Kesilme sendromu (yoksunluk) diğer BDZ'lere göre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daha şiddetli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olabilir.</a:t>
            </a:r>
            <a:endParaRPr lang="en-US" sz="1808" dirty="0"/>
          </a:p>
        </p:txBody>
      </p:sp>
      <p:sp>
        <p:nvSpPr>
          <p:cNvPr id="16" name="Text 13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7" name="Text 14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8" name="Text 15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9" name="Text 16"/>
          <p:cNvSpPr/>
          <p:nvPr/>
        </p:nvSpPr>
        <p:spPr>
          <a:xfrm>
            <a:off x="678656" y="35947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001000" cy="615786"/>
          </a:xfrm>
          <a:prstGeom prst="rect">
            <a:avLst/>
          </a:prstGeom>
          <a:noFill/>
          <a:ln/>
        </p:spPr>
        <p:txBody>
          <a:bodyPr wrap="none" lIns="0" tIns="0" rIns="0" bIns="127508" rtlCol="0" anchor="t">
            <a:spAutoFit/>
          </a:bodyPr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Özet ve Sonuç</a:t>
            </a:r>
            <a:endParaRPr lang="en-US" sz="2862" dirty="0"/>
          </a:p>
        </p:txBody>
      </p:sp>
      <p:sp>
        <p:nvSpPr>
          <p:cNvPr id="4" name="Shape 1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5" name="Shape 2"/>
          <p:cNvSpPr/>
          <p:nvPr/>
        </p:nvSpPr>
        <p:spPr>
          <a:xfrm>
            <a:off x="571500" y="13301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6" name="Text 3"/>
          <p:cNvSpPr/>
          <p:nvPr/>
        </p:nvSpPr>
        <p:spPr>
          <a:xfrm>
            <a:off x="571500" y="13301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Sedatif-hipnotikler SSS'ni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doza bağımlı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olarak baskılar.</a:t>
            </a:r>
            <a:endParaRPr lang="en-US" sz="1808" dirty="0"/>
          </a:p>
        </p:txBody>
      </p:sp>
      <p:sp>
        <p:nvSpPr>
          <p:cNvPr id="7" name="Shape 4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8" name="Shape 5"/>
          <p:cNvSpPr/>
          <p:nvPr/>
        </p:nvSpPr>
        <p:spPr>
          <a:xfrm>
            <a:off x="571500" y="207311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571500" y="207311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Benzodiazepinler, Barbitüratlara göre çok daha </a:t>
            </a: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güvenlidir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08" dirty="0"/>
          </a:p>
        </p:txBody>
      </p:sp>
      <p:sp>
        <p:nvSpPr>
          <p:cNvPr id="10" name="Shape 7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11" name="Shape 8"/>
          <p:cNvSpPr/>
          <p:nvPr/>
        </p:nvSpPr>
        <p:spPr>
          <a:xfrm>
            <a:off x="571500" y="2816061"/>
            <a:ext cx="57150" cy="6000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2" name="Text 9"/>
          <p:cNvSpPr/>
          <p:nvPr/>
        </p:nvSpPr>
        <p:spPr>
          <a:xfrm>
            <a:off x="571500" y="2816061"/>
            <a:ext cx="8001000" cy="600075"/>
          </a:xfrm>
          <a:prstGeom prst="rect">
            <a:avLst/>
          </a:prstGeom>
          <a:noFill/>
          <a:ln/>
        </p:spPr>
        <p:txBody>
          <a:bodyPr wrap="square" lIns="510286" tIns="127508" rIns="170053" bIns="127508" rtlCol="0" anchor="t">
            <a:spAutoFit/>
          </a:bodyPr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08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Bağımlılık ve tolerans</a:t>
            </a:r>
            <a:r>
              <a:rPr lang="en-US" sz="1808" b="1" dirty="0">
                <a:solidFill>
                  <a:srgbClr val="33333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riskine karşı dikkatli olunmalıdır.</a:t>
            </a:r>
            <a:endParaRPr lang="en-US" sz="1808" dirty="0"/>
          </a:p>
        </p:txBody>
      </p:sp>
      <p:sp>
        <p:nvSpPr>
          <p:cNvPr id="13" name="Text 10"/>
          <p:cNvSpPr/>
          <p:nvPr/>
        </p:nvSpPr>
        <p:spPr>
          <a:xfrm>
            <a:off x="678656" y="13658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4" name="Text 11"/>
          <p:cNvSpPr/>
          <p:nvPr/>
        </p:nvSpPr>
        <p:spPr>
          <a:xfrm>
            <a:off x="678656" y="210882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5" name="Text 12"/>
          <p:cNvSpPr/>
          <p:nvPr/>
        </p:nvSpPr>
        <p:spPr>
          <a:xfrm>
            <a:off x="678656" y="2851779"/>
            <a:ext cx="153591" cy="6429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3077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•</a:t>
            </a:r>
            <a:endParaRPr lang="en-US" sz="3077" dirty="0"/>
          </a:p>
        </p:txBody>
      </p:sp>
      <p:sp>
        <p:nvSpPr>
          <p:cNvPr id="16" name="Text 13"/>
          <p:cNvSpPr/>
          <p:nvPr/>
        </p:nvSpPr>
        <p:spPr>
          <a:xfrm>
            <a:off x="571500" y="3937992"/>
            <a:ext cx="8001000" cy="4018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Teşekkür Ederim</a:t>
            </a:r>
            <a:endParaRPr lang="en-US" sz="2436" dirty="0"/>
          </a:p>
        </p:txBody>
      </p:sp>
      <p:sp>
        <p:nvSpPr>
          <p:cNvPr id="17" name="Text 14"/>
          <p:cNvSpPr/>
          <p:nvPr/>
        </p:nvSpPr>
        <p:spPr>
          <a:xfrm>
            <a:off x="571500" y="4446984"/>
            <a:ext cx="8001000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55555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farukerden@gmail.com</a:t>
            </a:r>
            <a:endParaRPr lang="en-US" sz="1602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1084</Words>
  <Application>Microsoft Office PowerPoint</Application>
  <PresentationFormat>Ekran Gösterisi (16:9)</PresentationFormat>
  <Paragraphs>259</Paragraphs>
  <Slides>24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25" baseType="lpstr">
      <vt:lpstr>Office Theme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TOSHIBA</cp:lastModifiedBy>
  <cp:revision>4</cp:revision>
  <dcterms:created xsi:type="dcterms:W3CDTF">2026-04-02T09:40:04Z</dcterms:created>
  <dcterms:modified xsi:type="dcterms:W3CDTF">2026-04-03T08:56:17Z</dcterms:modified>
</cp:coreProperties>
</file>