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76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 horzBarState="maximized">
    <p:restoredLeft sz="15611"/>
    <p:restoredTop sz="94610"/>
  </p:normalViewPr>
  <p:slideViewPr>
    <p:cSldViewPr snapToGrid="0" snapToObjects="1">
      <p:cViewPr varScale="1">
        <p:scale>
          <a:sx n="159" d="100"/>
          <a:sy n="159" d="100"/>
        </p:scale>
        <p:origin x="-6014" y="-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8360"/>
            <a:ext cx="8229600" cy="854869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2729"/>
            <a:ext cx="2133600" cy="3429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6300"/>
            <a:ext cx="2895600" cy="3429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4682729"/>
            <a:ext cx="2133600" cy="3429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4200A7CA-F5A3-4230-B9D3-023B9FC3CD0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14400" y="878346"/>
            <a:ext cx="7315200" cy="1275829"/>
          </a:xfrm>
          <a:prstGeom prst="rect">
            <a:avLst/>
          </a:prstGeom>
          <a:noFill/>
          <a:ln/>
        </p:spPr>
        <p:txBody>
          <a:bodyPr wrap="square" lIns="0" tIns="0" rIns="0" bIns="170053" rtlCol="0" anchor="t">
            <a:spAutoFit/>
          </a:bodyPr>
          <a:lstStyle/>
          <a:p>
            <a:pPr marL="0" indent="0" algn="ctr">
              <a:lnSpc>
                <a:spcPts val="4300"/>
              </a:lnSpc>
              <a:buNone/>
            </a:pPr>
            <a:r>
              <a:rPr lang="en-US" sz="3294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Antiviral İlaçlar: Güncel Yaklaşımlar (2026)</a:t>
            </a:r>
            <a:endParaRPr lang="en-US" sz="3294" dirty="0"/>
          </a:p>
        </p:txBody>
      </p:sp>
      <p:sp>
        <p:nvSpPr>
          <p:cNvPr id="4" name="Shape 1"/>
          <p:cNvSpPr/>
          <p:nvPr/>
        </p:nvSpPr>
        <p:spPr>
          <a:xfrm>
            <a:off x="1747540" y="2439925"/>
            <a:ext cx="5648920" cy="548283"/>
          </a:xfrm>
          <a:prstGeom prst="rect">
            <a:avLst/>
          </a:prstGeom>
          <a:solidFill>
            <a:srgbClr val="F5F5F5"/>
          </a:solidFill>
          <a:ln/>
        </p:spPr>
      </p:sp>
      <p:sp>
        <p:nvSpPr>
          <p:cNvPr id="5" name="Shape 2"/>
          <p:cNvSpPr/>
          <p:nvPr/>
        </p:nvSpPr>
        <p:spPr>
          <a:xfrm>
            <a:off x="7339310" y="2439925"/>
            <a:ext cx="57150" cy="548283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Shape 3"/>
          <p:cNvSpPr/>
          <p:nvPr/>
        </p:nvSpPr>
        <p:spPr>
          <a:xfrm>
            <a:off x="1747540" y="2439925"/>
            <a:ext cx="57150" cy="548283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7" name="Text 4"/>
          <p:cNvSpPr/>
          <p:nvPr/>
        </p:nvSpPr>
        <p:spPr>
          <a:xfrm>
            <a:off x="1747540" y="2439925"/>
            <a:ext cx="5648920" cy="548283"/>
          </a:xfrm>
          <a:prstGeom prst="rect">
            <a:avLst/>
          </a:prstGeom>
          <a:noFill/>
          <a:ln/>
        </p:spPr>
        <p:txBody>
          <a:bodyPr wrap="square" lIns="255143" tIns="127508" rIns="255143" bIns="127508" rtlCol="0" anchor="t">
            <a:spAutoFit/>
          </a:bodyPr>
          <a:lstStyle/>
          <a:p>
            <a:pPr marL="0" indent="0" algn="ctr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Lisans Öğrencileri İçin Temel Prensipler</a:t>
            </a:r>
            <a:endParaRPr lang="en-US" sz="2016" dirty="0"/>
          </a:p>
        </p:txBody>
      </p:sp>
      <p:sp>
        <p:nvSpPr>
          <p:cNvPr id="8" name="Text 5"/>
          <p:cNvSpPr/>
          <p:nvPr/>
        </p:nvSpPr>
        <p:spPr>
          <a:xfrm>
            <a:off x="2953048" y="3488271"/>
            <a:ext cx="3237905" cy="4018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Dr. Bekir Faruk Erden</a:t>
            </a:r>
            <a:endParaRPr lang="en-US" sz="2436" dirty="0"/>
          </a:p>
        </p:txBody>
      </p:sp>
      <p:sp>
        <p:nvSpPr>
          <p:cNvPr id="9" name="Text 6"/>
          <p:cNvSpPr/>
          <p:nvPr/>
        </p:nvSpPr>
        <p:spPr>
          <a:xfrm>
            <a:off x="2953048" y="3997263"/>
            <a:ext cx="3237905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704" dirty="0">
                <a:solidFill>
                  <a:srgbClr val="777777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2026</a:t>
            </a:r>
            <a:endParaRPr lang="en-US" sz="1704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Antiviral İlaçlar: Temel Zorluklar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87286"/>
            <a:ext cx="8001000" cy="9429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87286"/>
            <a:ext cx="57150" cy="9429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187286"/>
            <a:ext cx="8001000" cy="942975"/>
          </a:xfrm>
          <a:prstGeom prst="rect">
            <a:avLst/>
          </a:prstGeom>
          <a:noFill/>
          <a:ln/>
        </p:spPr>
        <p:txBody>
          <a:bodyPr wrap="square" lIns="510286" tIns="102108" rIns="170053" bIns="1021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Virüsler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zorunlu hücre içi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parazitlerdir. Çoğalmak için insan hücresini kullanırlar.</a:t>
            </a:r>
            <a:endParaRPr lang="en-US" sz="1808" dirty="0"/>
          </a:p>
        </p:txBody>
      </p:sp>
      <p:sp>
        <p:nvSpPr>
          <p:cNvPr id="7" name="Shape 4"/>
          <p:cNvSpPr/>
          <p:nvPr/>
        </p:nvSpPr>
        <p:spPr>
          <a:xfrm>
            <a:off x="571500" y="2215986"/>
            <a:ext cx="8001000" cy="9429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8" name="Shape 5"/>
          <p:cNvSpPr/>
          <p:nvPr/>
        </p:nvSpPr>
        <p:spPr>
          <a:xfrm>
            <a:off x="571500" y="2215986"/>
            <a:ext cx="57150" cy="9429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571500" y="2215986"/>
            <a:ext cx="8001000" cy="942975"/>
          </a:xfrm>
          <a:prstGeom prst="rect">
            <a:avLst/>
          </a:prstGeom>
          <a:noFill/>
          <a:ln/>
        </p:spPr>
        <p:txBody>
          <a:bodyPr wrap="square" lIns="510286" tIns="102108" rIns="170053" bIns="1021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Bu nedenle, virüsü hedef alan ilaç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insan hücresine de zarar verebilir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(Toksisite sorunu).</a:t>
            </a:r>
            <a:endParaRPr lang="en-US" sz="1808" dirty="0"/>
          </a:p>
        </p:txBody>
      </p:sp>
      <p:sp>
        <p:nvSpPr>
          <p:cNvPr id="10" name="Shape 7"/>
          <p:cNvSpPr/>
          <p:nvPr/>
        </p:nvSpPr>
        <p:spPr>
          <a:xfrm>
            <a:off x="571500" y="3244686"/>
            <a:ext cx="8001000" cy="9429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571500" y="3244686"/>
            <a:ext cx="57150" cy="9429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571500" y="3244686"/>
            <a:ext cx="8001000" cy="942975"/>
          </a:xfrm>
          <a:prstGeom prst="rect">
            <a:avLst/>
          </a:prstGeom>
          <a:noFill/>
          <a:ln/>
        </p:spPr>
        <p:txBody>
          <a:bodyPr wrap="square" lIns="510286" tIns="102108" rIns="170053" bIns="1021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Çoğu antiviral ilaç virüsü doğrudan öldürmez, sadece çoğalmasını durdurur (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Virostatik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etki).</a:t>
            </a:r>
            <a:endParaRPr lang="en-US" sz="1808" dirty="0"/>
          </a:p>
        </p:txBody>
      </p:sp>
      <p:sp>
        <p:nvSpPr>
          <p:cNvPr id="13" name="Shape 10"/>
          <p:cNvSpPr/>
          <p:nvPr/>
        </p:nvSpPr>
        <p:spPr>
          <a:xfrm>
            <a:off x="571500" y="4273386"/>
            <a:ext cx="8001000" cy="557213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4" name="Shape 11"/>
          <p:cNvSpPr/>
          <p:nvPr/>
        </p:nvSpPr>
        <p:spPr>
          <a:xfrm>
            <a:off x="571500" y="4273386"/>
            <a:ext cx="57150" cy="557213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5" name="Text 12"/>
          <p:cNvSpPr/>
          <p:nvPr/>
        </p:nvSpPr>
        <p:spPr>
          <a:xfrm>
            <a:off x="571500" y="4273386"/>
            <a:ext cx="8001000" cy="557213"/>
          </a:xfrm>
          <a:prstGeom prst="rect">
            <a:avLst/>
          </a:prstGeom>
          <a:noFill/>
          <a:ln/>
        </p:spPr>
        <p:txBody>
          <a:bodyPr wrap="none" lIns="510286" tIns="102108" rIns="170053" bIns="1021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Bağışıklık sistemi sağlamsa tedavi başarılı olur.</a:t>
            </a:r>
            <a:endParaRPr lang="en-US" sz="1808" dirty="0"/>
          </a:p>
        </p:txBody>
      </p:sp>
      <p:sp>
        <p:nvSpPr>
          <p:cNvPr id="16" name="Text 13"/>
          <p:cNvSpPr/>
          <p:nvPr/>
        </p:nvSpPr>
        <p:spPr>
          <a:xfrm>
            <a:off x="678656" y="1244436"/>
            <a:ext cx="112514" cy="4714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700"/>
              </a:lnSpc>
              <a:buNone/>
            </a:pPr>
            <a:r>
              <a:rPr lang="en-US" sz="222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226" dirty="0"/>
          </a:p>
        </p:txBody>
      </p:sp>
      <p:sp>
        <p:nvSpPr>
          <p:cNvPr id="17" name="Text 14"/>
          <p:cNvSpPr/>
          <p:nvPr/>
        </p:nvSpPr>
        <p:spPr>
          <a:xfrm>
            <a:off x="678656" y="2273136"/>
            <a:ext cx="112514" cy="4714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700"/>
              </a:lnSpc>
              <a:buNone/>
            </a:pPr>
            <a:r>
              <a:rPr lang="en-US" sz="222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226" dirty="0"/>
          </a:p>
        </p:txBody>
      </p:sp>
      <p:sp>
        <p:nvSpPr>
          <p:cNvPr id="18" name="Text 15"/>
          <p:cNvSpPr/>
          <p:nvPr/>
        </p:nvSpPr>
        <p:spPr>
          <a:xfrm>
            <a:off x="678656" y="3301836"/>
            <a:ext cx="112514" cy="4714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700"/>
              </a:lnSpc>
              <a:buNone/>
            </a:pPr>
            <a:r>
              <a:rPr lang="en-US" sz="222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226" dirty="0"/>
          </a:p>
        </p:txBody>
      </p:sp>
      <p:sp>
        <p:nvSpPr>
          <p:cNvPr id="19" name="Text 16"/>
          <p:cNvSpPr/>
          <p:nvPr/>
        </p:nvSpPr>
        <p:spPr>
          <a:xfrm>
            <a:off x="678656" y="4330536"/>
            <a:ext cx="112514" cy="4714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700"/>
              </a:lnSpc>
              <a:buNone/>
            </a:pPr>
            <a:r>
              <a:rPr lang="en-US" sz="222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226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Viral Replikasyon Döngüsü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3857625" cy="7143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57150" cy="7143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Shape 3"/>
          <p:cNvSpPr/>
          <p:nvPr/>
        </p:nvSpPr>
        <p:spPr>
          <a:xfrm>
            <a:off x="714375" y="1473036"/>
            <a:ext cx="428625" cy="42862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7" name="Text 4"/>
          <p:cNvSpPr/>
          <p:nvPr/>
        </p:nvSpPr>
        <p:spPr>
          <a:xfrm>
            <a:off x="714375" y="1473036"/>
            <a:ext cx="428625" cy="428625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1</a:t>
            </a:r>
            <a:endParaRPr lang="en-US" sz="2436" dirty="0"/>
          </a:p>
        </p:txBody>
      </p:sp>
      <p:sp>
        <p:nvSpPr>
          <p:cNvPr id="8" name="Text 5"/>
          <p:cNvSpPr/>
          <p:nvPr/>
        </p:nvSpPr>
        <p:spPr>
          <a:xfrm>
            <a:off x="1285875" y="1553403"/>
            <a:ext cx="2652117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Tutunma ve Hücreye Giriş</a:t>
            </a:r>
            <a:endParaRPr lang="en-US" sz="1602" dirty="0"/>
          </a:p>
        </p:txBody>
      </p:sp>
      <p:sp>
        <p:nvSpPr>
          <p:cNvPr id="9" name="Shape 6"/>
          <p:cNvSpPr/>
          <p:nvPr/>
        </p:nvSpPr>
        <p:spPr>
          <a:xfrm>
            <a:off x="571500" y="2187411"/>
            <a:ext cx="3857625" cy="7143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0" name="Shape 7"/>
          <p:cNvSpPr/>
          <p:nvPr/>
        </p:nvSpPr>
        <p:spPr>
          <a:xfrm>
            <a:off x="571500" y="2187411"/>
            <a:ext cx="57150" cy="7143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1" name="Shape 8"/>
          <p:cNvSpPr/>
          <p:nvPr/>
        </p:nvSpPr>
        <p:spPr>
          <a:xfrm>
            <a:off x="714375" y="2330286"/>
            <a:ext cx="428625" cy="42862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714375" y="2330286"/>
            <a:ext cx="428625" cy="428625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1285875" y="2410653"/>
            <a:ext cx="2225278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Soyunma (Uncoating)</a:t>
            </a:r>
            <a:endParaRPr lang="en-US" sz="1602" dirty="0"/>
          </a:p>
        </p:txBody>
      </p:sp>
      <p:sp>
        <p:nvSpPr>
          <p:cNvPr id="14" name="Shape 11"/>
          <p:cNvSpPr/>
          <p:nvPr/>
        </p:nvSpPr>
        <p:spPr>
          <a:xfrm>
            <a:off x="571500" y="3044661"/>
            <a:ext cx="3857625" cy="821531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5" name="Shape 12"/>
          <p:cNvSpPr/>
          <p:nvPr/>
        </p:nvSpPr>
        <p:spPr>
          <a:xfrm>
            <a:off x="571500" y="3044661"/>
            <a:ext cx="57150" cy="821531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6" name="Shape 13"/>
          <p:cNvSpPr/>
          <p:nvPr/>
        </p:nvSpPr>
        <p:spPr>
          <a:xfrm>
            <a:off x="714375" y="3241114"/>
            <a:ext cx="428625" cy="42862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7" name="Text 14"/>
          <p:cNvSpPr/>
          <p:nvPr/>
        </p:nvSpPr>
        <p:spPr>
          <a:xfrm>
            <a:off x="714375" y="3241114"/>
            <a:ext cx="428625" cy="428625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3</a:t>
            </a:r>
            <a:endParaRPr lang="en-US" sz="2436" dirty="0"/>
          </a:p>
        </p:txBody>
      </p:sp>
      <p:sp>
        <p:nvSpPr>
          <p:cNvPr id="18" name="Text 15"/>
          <p:cNvSpPr/>
          <p:nvPr/>
        </p:nvSpPr>
        <p:spPr>
          <a:xfrm>
            <a:off x="1285875" y="3187536"/>
            <a:ext cx="2650331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Nükleik Asit Sentezi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
</a:t>
            </a:r>
            <a:r>
              <a:rPr lang="en-US" sz="1269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(İlaçların en sık hedeflediği aşama)</a:t>
            </a:r>
            <a:endParaRPr lang="en-US" sz="1602" dirty="0"/>
          </a:p>
        </p:txBody>
      </p:sp>
      <p:sp>
        <p:nvSpPr>
          <p:cNvPr id="19" name="Shape 16"/>
          <p:cNvSpPr/>
          <p:nvPr/>
        </p:nvSpPr>
        <p:spPr>
          <a:xfrm>
            <a:off x="4714875" y="1330161"/>
            <a:ext cx="3857625" cy="821531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20" name="Shape 17"/>
          <p:cNvSpPr/>
          <p:nvPr/>
        </p:nvSpPr>
        <p:spPr>
          <a:xfrm>
            <a:off x="4714875" y="1330161"/>
            <a:ext cx="57150" cy="821531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1" name="Shape 18"/>
          <p:cNvSpPr/>
          <p:nvPr/>
        </p:nvSpPr>
        <p:spPr>
          <a:xfrm>
            <a:off x="4857750" y="1526614"/>
            <a:ext cx="428625" cy="42862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2" name="Text 19"/>
          <p:cNvSpPr/>
          <p:nvPr/>
        </p:nvSpPr>
        <p:spPr>
          <a:xfrm>
            <a:off x="4857750" y="1526614"/>
            <a:ext cx="428625" cy="428625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4</a:t>
            </a:r>
            <a:endParaRPr lang="en-US" sz="2436" dirty="0"/>
          </a:p>
        </p:txBody>
      </p:sp>
      <p:sp>
        <p:nvSpPr>
          <p:cNvPr id="23" name="Text 20"/>
          <p:cNvSpPr/>
          <p:nvPr/>
        </p:nvSpPr>
        <p:spPr>
          <a:xfrm>
            <a:off x="5429250" y="1473036"/>
            <a:ext cx="3000375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Geç Protein Sentezi ve Paketlenme</a:t>
            </a:r>
            <a:endParaRPr lang="en-US" sz="1602" dirty="0"/>
          </a:p>
        </p:txBody>
      </p:sp>
      <p:sp>
        <p:nvSpPr>
          <p:cNvPr id="24" name="Shape 21"/>
          <p:cNvSpPr/>
          <p:nvPr/>
        </p:nvSpPr>
        <p:spPr>
          <a:xfrm>
            <a:off x="4714875" y="2294567"/>
            <a:ext cx="3857625" cy="7143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25" name="Shape 22"/>
          <p:cNvSpPr/>
          <p:nvPr/>
        </p:nvSpPr>
        <p:spPr>
          <a:xfrm>
            <a:off x="4714875" y="2294567"/>
            <a:ext cx="57150" cy="7143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6" name="Shape 23"/>
          <p:cNvSpPr/>
          <p:nvPr/>
        </p:nvSpPr>
        <p:spPr>
          <a:xfrm>
            <a:off x="4857750" y="2437442"/>
            <a:ext cx="428625" cy="42862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7" name="Text 24"/>
          <p:cNvSpPr/>
          <p:nvPr/>
        </p:nvSpPr>
        <p:spPr>
          <a:xfrm>
            <a:off x="4857750" y="2437442"/>
            <a:ext cx="428625" cy="428625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5</a:t>
            </a:r>
            <a:endParaRPr lang="en-US" sz="2436" dirty="0"/>
          </a:p>
        </p:txBody>
      </p:sp>
      <p:sp>
        <p:nvSpPr>
          <p:cNvPr id="28" name="Text 25"/>
          <p:cNvSpPr/>
          <p:nvPr/>
        </p:nvSpPr>
        <p:spPr>
          <a:xfrm>
            <a:off x="5429250" y="2517809"/>
            <a:ext cx="1828800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Hücreden Salınım</a:t>
            </a:r>
            <a:endParaRPr lang="en-US" sz="1602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İlaçların Hedef Noktaları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3857625" cy="1468041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3857625" cy="42863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750094" y="1508754"/>
            <a:ext cx="3500438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Erken Aşamalar</a:t>
            </a:r>
            <a:endParaRPr lang="en-US" sz="1808" dirty="0"/>
          </a:p>
        </p:txBody>
      </p:sp>
      <p:sp>
        <p:nvSpPr>
          <p:cNvPr id="7" name="Text 4"/>
          <p:cNvSpPr/>
          <p:nvPr/>
        </p:nvSpPr>
        <p:spPr>
          <a:xfrm>
            <a:off x="750094" y="2003459"/>
            <a:ext cx="3500438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Hücreye Giriş İnhibitörleri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750094" y="2342787"/>
            <a:ext cx="3500438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486" i="1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Örn: Enfuvirtid (HIV)</a:t>
            </a:r>
            <a:endParaRPr lang="en-US" sz="1486" dirty="0"/>
          </a:p>
        </p:txBody>
      </p:sp>
      <p:sp>
        <p:nvSpPr>
          <p:cNvPr id="9" name="Shape 6"/>
          <p:cNvSpPr/>
          <p:nvPr/>
        </p:nvSpPr>
        <p:spPr>
          <a:xfrm>
            <a:off x="571500" y="2969651"/>
            <a:ext cx="3857625" cy="1468041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0" name="Shape 7"/>
          <p:cNvSpPr/>
          <p:nvPr/>
        </p:nvSpPr>
        <p:spPr>
          <a:xfrm>
            <a:off x="571500" y="2969651"/>
            <a:ext cx="3857625" cy="42863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1" name="Text 8"/>
          <p:cNvSpPr/>
          <p:nvPr/>
        </p:nvSpPr>
        <p:spPr>
          <a:xfrm>
            <a:off x="750094" y="3148245"/>
            <a:ext cx="3500438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Soyunma (Uncoating)</a:t>
            </a:r>
            <a:endParaRPr lang="en-US" sz="1808" dirty="0"/>
          </a:p>
        </p:txBody>
      </p:sp>
      <p:sp>
        <p:nvSpPr>
          <p:cNvPr id="12" name="Text 9"/>
          <p:cNvSpPr/>
          <p:nvPr/>
        </p:nvSpPr>
        <p:spPr>
          <a:xfrm>
            <a:off x="750094" y="3642950"/>
            <a:ext cx="3500438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Soyunma İnhibitörleri</a:t>
            </a:r>
            <a:endParaRPr lang="en-US" sz="1602" dirty="0"/>
          </a:p>
        </p:txBody>
      </p:sp>
      <p:sp>
        <p:nvSpPr>
          <p:cNvPr id="13" name="Text 10"/>
          <p:cNvSpPr/>
          <p:nvPr/>
        </p:nvSpPr>
        <p:spPr>
          <a:xfrm>
            <a:off x="750094" y="3982278"/>
            <a:ext cx="3500438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486" i="1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Örn: Amantadin (İnfluenza)</a:t>
            </a:r>
            <a:endParaRPr lang="en-US" sz="1486" dirty="0"/>
          </a:p>
        </p:txBody>
      </p:sp>
      <p:sp>
        <p:nvSpPr>
          <p:cNvPr id="14" name="Shape 11"/>
          <p:cNvSpPr/>
          <p:nvPr/>
        </p:nvSpPr>
        <p:spPr>
          <a:xfrm>
            <a:off x="4714875" y="1330161"/>
            <a:ext cx="3857625" cy="1468041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5" name="Shape 12"/>
          <p:cNvSpPr/>
          <p:nvPr/>
        </p:nvSpPr>
        <p:spPr>
          <a:xfrm>
            <a:off x="4714875" y="1330161"/>
            <a:ext cx="3857625" cy="42863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6" name="Text 13"/>
          <p:cNvSpPr/>
          <p:nvPr/>
        </p:nvSpPr>
        <p:spPr>
          <a:xfrm>
            <a:off x="4893469" y="1508754"/>
            <a:ext cx="3500438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Sentez Aşaması</a:t>
            </a:r>
            <a:endParaRPr lang="en-US" sz="1808" dirty="0"/>
          </a:p>
        </p:txBody>
      </p:sp>
      <p:sp>
        <p:nvSpPr>
          <p:cNvPr id="17" name="Text 14"/>
          <p:cNvSpPr/>
          <p:nvPr/>
        </p:nvSpPr>
        <p:spPr>
          <a:xfrm>
            <a:off x="4893469" y="2003459"/>
            <a:ext cx="3314700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Nükleik Asit Sentezi İnhibitörleri</a:t>
            </a:r>
            <a:endParaRPr lang="en-US" sz="1602" dirty="0"/>
          </a:p>
        </p:txBody>
      </p:sp>
      <p:sp>
        <p:nvSpPr>
          <p:cNvPr id="18" name="Text 15"/>
          <p:cNvSpPr/>
          <p:nvPr/>
        </p:nvSpPr>
        <p:spPr>
          <a:xfrm>
            <a:off x="4893469" y="2342787"/>
            <a:ext cx="3500438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486" i="1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Örn: Asiklovir (Herpes)</a:t>
            </a:r>
            <a:endParaRPr lang="en-US" sz="1486" dirty="0"/>
          </a:p>
        </p:txBody>
      </p:sp>
      <p:sp>
        <p:nvSpPr>
          <p:cNvPr id="19" name="Shape 16"/>
          <p:cNvSpPr/>
          <p:nvPr/>
        </p:nvSpPr>
        <p:spPr>
          <a:xfrm>
            <a:off x="4714875" y="2969651"/>
            <a:ext cx="3857625" cy="1468041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20" name="Shape 17"/>
          <p:cNvSpPr/>
          <p:nvPr/>
        </p:nvSpPr>
        <p:spPr>
          <a:xfrm>
            <a:off x="4714875" y="2969651"/>
            <a:ext cx="3857625" cy="42863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1" name="Text 18"/>
          <p:cNvSpPr/>
          <p:nvPr/>
        </p:nvSpPr>
        <p:spPr>
          <a:xfrm>
            <a:off x="4893469" y="3148245"/>
            <a:ext cx="3500438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Geç Aşamalar</a:t>
            </a:r>
            <a:endParaRPr lang="en-US" sz="1808" dirty="0"/>
          </a:p>
        </p:txBody>
      </p:sp>
      <p:sp>
        <p:nvSpPr>
          <p:cNvPr id="22" name="Text 19"/>
          <p:cNvSpPr/>
          <p:nvPr/>
        </p:nvSpPr>
        <p:spPr>
          <a:xfrm>
            <a:off x="4893469" y="3642950"/>
            <a:ext cx="3500438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Salınım İnhibitörleri</a:t>
            </a:r>
            <a:endParaRPr lang="en-US" sz="1602" dirty="0"/>
          </a:p>
        </p:txBody>
      </p:sp>
      <p:sp>
        <p:nvSpPr>
          <p:cNvPr id="23" name="Text 20"/>
          <p:cNvSpPr/>
          <p:nvPr/>
        </p:nvSpPr>
        <p:spPr>
          <a:xfrm>
            <a:off x="4893469" y="3982278"/>
            <a:ext cx="3500438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486" i="1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Örn: Oseltamivir (İnfluenza)</a:t>
            </a:r>
            <a:endParaRPr lang="en-US" sz="1486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736997"/>
            <a:ext cx="6408738" cy="415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243" name="Title 1"/>
          <p:cNvSpPr>
            <a:spLocks noGrp="1" noChangeArrowheads="1"/>
          </p:cNvSpPr>
          <p:nvPr>
            <p:ph type="title"/>
          </p:nvPr>
        </p:nvSpPr>
        <p:spPr>
          <a:xfrm>
            <a:off x="468313" y="86917"/>
            <a:ext cx="8229600" cy="420290"/>
          </a:xfrm>
        </p:spPr>
        <p:txBody>
          <a:bodyPr/>
          <a:lstStyle/>
          <a:p>
            <a:pPr eaLnBrk="1" hangingPunct="1"/>
            <a:r>
              <a:rPr lang="en-US" altLang="tr-TR" sz="2400" smtClean="0"/>
              <a:t>The major sites of antiviral drug action.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Klinik Olarak Önemli Virüsler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87286"/>
            <a:ext cx="3914775" cy="1804801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87286"/>
            <a:ext cx="57150" cy="1804801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71513" y="1287298"/>
            <a:ext cx="3714750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Solunum Yolu Virüsleri</a:t>
            </a:r>
            <a:endParaRPr lang="en-US" sz="1808" dirty="0"/>
          </a:p>
        </p:txBody>
      </p:sp>
      <p:sp>
        <p:nvSpPr>
          <p:cNvPr id="7" name="Text 4"/>
          <p:cNvSpPr/>
          <p:nvPr/>
        </p:nvSpPr>
        <p:spPr>
          <a:xfrm>
            <a:off x="671513" y="1760572"/>
            <a:ext cx="3714750" cy="320018"/>
          </a:xfrm>
          <a:prstGeom prst="rect">
            <a:avLst/>
          </a:prstGeom>
          <a:noFill/>
          <a:ln/>
        </p:spPr>
        <p:txBody>
          <a:bodyPr wrap="none" lIns="297688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İnfluenza (Grip)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671513" y="2137739"/>
            <a:ext cx="3714750" cy="320018"/>
          </a:xfrm>
          <a:prstGeom prst="rect">
            <a:avLst/>
          </a:prstGeom>
          <a:noFill/>
          <a:ln/>
        </p:spPr>
        <p:txBody>
          <a:bodyPr wrap="none" lIns="297688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SARS-CoV-2 (COVID-19)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671513" y="2514907"/>
            <a:ext cx="3714750" cy="320018"/>
          </a:xfrm>
          <a:prstGeom prst="rect">
            <a:avLst/>
          </a:prstGeom>
          <a:noFill/>
          <a:ln/>
        </p:spPr>
        <p:txBody>
          <a:bodyPr wrap="none" lIns="297688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RSV</a:t>
            </a:r>
            <a:endParaRPr lang="en-US" sz="1602" dirty="0"/>
          </a:p>
        </p:txBody>
      </p:sp>
      <p:sp>
        <p:nvSpPr>
          <p:cNvPr id="10" name="Shape 7"/>
          <p:cNvSpPr/>
          <p:nvPr/>
        </p:nvSpPr>
        <p:spPr>
          <a:xfrm>
            <a:off x="4657725" y="1187286"/>
            <a:ext cx="3914775" cy="1804801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4657725" y="1187286"/>
            <a:ext cx="57150" cy="1804801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671513" y="1746284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3" name="Text 10"/>
          <p:cNvSpPr/>
          <p:nvPr/>
        </p:nvSpPr>
        <p:spPr>
          <a:xfrm>
            <a:off x="671513" y="2123452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4" name="Text 11"/>
          <p:cNvSpPr/>
          <p:nvPr/>
        </p:nvSpPr>
        <p:spPr>
          <a:xfrm>
            <a:off x="671513" y="2500619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5" name="Text 12"/>
          <p:cNvSpPr/>
          <p:nvPr/>
        </p:nvSpPr>
        <p:spPr>
          <a:xfrm>
            <a:off x="4757738" y="1287298"/>
            <a:ext cx="3714750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Herpes Virüsleri</a:t>
            </a:r>
            <a:endParaRPr lang="en-US" sz="1808" dirty="0"/>
          </a:p>
        </p:txBody>
      </p:sp>
      <p:sp>
        <p:nvSpPr>
          <p:cNvPr id="16" name="Text 13"/>
          <p:cNvSpPr/>
          <p:nvPr/>
        </p:nvSpPr>
        <p:spPr>
          <a:xfrm>
            <a:off x="4757738" y="1760572"/>
            <a:ext cx="3714750" cy="320018"/>
          </a:xfrm>
          <a:prstGeom prst="rect">
            <a:avLst/>
          </a:prstGeom>
          <a:noFill/>
          <a:ln/>
        </p:spPr>
        <p:txBody>
          <a:bodyPr wrap="none" lIns="297688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HSV (Uçuk)</a:t>
            </a:r>
            <a:endParaRPr lang="en-US" sz="1602" dirty="0"/>
          </a:p>
        </p:txBody>
      </p:sp>
      <p:sp>
        <p:nvSpPr>
          <p:cNvPr id="17" name="Text 14"/>
          <p:cNvSpPr/>
          <p:nvPr/>
        </p:nvSpPr>
        <p:spPr>
          <a:xfrm>
            <a:off x="4757738" y="2137739"/>
            <a:ext cx="3714750" cy="320018"/>
          </a:xfrm>
          <a:prstGeom prst="rect">
            <a:avLst/>
          </a:prstGeom>
          <a:noFill/>
          <a:ln/>
        </p:spPr>
        <p:txBody>
          <a:bodyPr wrap="none" lIns="297688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VZV (Suçiçeği/Zona)</a:t>
            </a:r>
            <a:endParaRPr lang="en-US" sz="1602" dirty="0"/>
          </a:p>
        </p:txBody>
      </p:sp>
      <p:sp>
        <p:nvSpPr>
          <p:cNvPr id="18" name="Text 15"/>
          <p:cNvSpPr/>
          <p:nvPr/>
        </p:nvSpPr>
        <p:spPr>
          <a:xfrm>
            <a:off x="4757738" y="2514907"/>
            <a:ext cx="3714750" cy="320018"/>
          </a:xfrm>
          <a:prstGeom prst="rect">
            <a:avLst/>
          </a:prstGeom>
          <a:noFill/>
          <a:ln/>
        </p:spPr>
        <p:txBody>
          <a:bodyPr wrap="none" lIns="297688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CMV</a:t>
            </a:r>
            <a:endParaRPr lang="en-US" sz="1602" dirty="0"/>
          </a:p>
        </p:txBody>
      </p:sp>
      <p:sp>
        <p:nvSpPr>
          <p:cNvPr id="19" name="Shape 16"/>
          <p:cNvSpPr/>
          <p:nvPr/>
        </p:nvSpPr>
        <p:spPr>
          <a:xfrm>
            <a:off x="571500" y="3163537"/>
            <a:ext cx="3914775" cy="1427634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20" name="Shape 17"/>
          <p:cNvSpPr/>
          <p:nvPr/>
        </p:nvSpPr>
        <p:spPr>
          <a:xfrm>
            <a:off x="571500" y="3163537"/>
            <a:ext cx="57150" cy="1427634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1" name="Text 18"/>
          <p:cNvSpPr/>
          <p:nvPr/>
        </p:nvSpPr>
        <p:spPr>
          <a:xfrm>
            <a:off x="4757738" y="1746284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22" name="Text 19"/>
          <p:cNvSpPr/>
          <p:nvPr/>
        </p:nvSpPr>
        <p:spPr>
          <a:xfrm>
            <a:off x="4757738" y="2123452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23" name="Text 20"/>
          <p:cNvSpPr/>
          <p:nvPr/>
        </p:nvSpPr>
        <p:spPr>
          <a:xfrm>
            <a:off x="4757738" y="2500619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24" name="Text 21"/>
          <p:cNvSpPr/>
          <p:nvPr/>
        </p:nvSpPr>
        <p:spPr>
          <a:xfrm>
            <a:off x="671513" y="3263550"/>
            <a:ext cx="3714750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Hepatit Virüsleri</a:t>
            </a:r>
            <a:endParaRPr lang="en-US" sz="1808" dirty="0"/>
          </a:p>
        </p:txBody>
      </p:sp>
      <p:sp>
        <p:nvSpPr>
          <p:cNvPr id="25" name="Text 22"/>
          <p:cNvSpPr/>
          <p:nvPr/>
        </p:nvSpPr>
        <p:spPr>
          <a:xfrm>
            <a:off x="671513" y="3736823"/>
            <a:ext cx="3714750" cy="320018"/>
          </a:xfrm>
          <a:prstGeom prst="rect">
            <a:avLst/>
          </a:prstGeom>
          <a:noFill/>
          <a:ln/>
        </p:spPr>
        <p:txBody>
          <a:bodyPr wrap="none" lIns="297688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Hepatit B (HBV)</a:t>
            </a:r>
            <a:endParaRPr lang="en-US" sz="1602" dirty="0"/>
          </a:p>
        </p:txBody>
      </p:sp>
      <p:sp>
        <p:nvSpPr>
          <p:cNvPr id="26" name="Text 23"/>
          <p:cNvSpPr/>
          <p:nvPr/>
        </p:nvSpPr>
        <p:spPr>
          <a:xfrm>
            <a:off x="671513" y="4113991"/>
            <a:ext cx="3714750" cy="320018"/>
          </a:xfrm>
          <a:prstGeom prst="rect">
            <a:avLst/>
          </a:prstGeom>
          <a:noFill/>
          <a:ln/>
        </p:spPr>
        <p:txBody>
          <a:bodyPr wrap="none" lIns="297688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Hepatit C (HCV)</a:t>
            </a:r>
            <a:endParaRPr lang="en-US" sz="1602" dirty="0"/>
          </a:p>
        </p:txBody>
      </p:sp>
      <p:sp>
        <p:nvSpPr>
          <p:cNvPr id="27" name="Shape 24"/>
          <p:cNvSpPr/>
          <p:nvPr/>
        </p:nvSpPr>
        <p:spPr>
          <a:xfrm>
            <a:off x="4657725" y="3163537"/>
            <a:ext cx="3914775" cy="1427634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28" name="Shape 25"/>
          <p:cNvSpPr/>
          <p:nvPr/>
        </p:nvSpPr>
        <p:spPr>
          <a:xfrm>
            <a:off x="4657725" y="3163537"/>
            <a:ext cx="57150" cy="1427634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9" name="Text 26"/>
          <p:cNvSpPr/>
          <p:nvPr/>
        </p:nvSpPr>
        <p:spPr>
          <a:xfrm>
            <a:off x="671513" y="3722536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30" name="Text 27"/>
          <p:cNvSpPr/>
          <p:nvPr/>
        </p:nvSpPr>
        <p:spPr>
          <a:xfrm>
            <a:off x="671513" y="4099703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31" name="Text 28"/>
          <p:cNvSpPr/>
          <p:nvPr/>
        </p:nvSpPr>
        <p:spPr>
          <a:xfrm>
            <a:off x="4757738" y="3263550"/>
            <a:ext cx="3714750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Retrovirüsler</a:t>
            </a:r>
            <a:endParaRPr lang="en-US" sz="1808" dirty="0"/>
          </a:p>
        </p:txBody>
      </p:sp>
      <p:sp>
        <p:nvSpPr>
          <p:cNvPr id="32" name="Text 29"/>
          <p:cNvSpPr/>
          <p:nvPr/>
        </p:nvSpPr>
        <p:spPr>
          <a:xfrm>
            <a:off x="4757738" y="3736823"/>
            <a:ext cx="3714750" cy="320018"/>
          </a:xfrm>
          <a:prstGeom prst="rect">
            <a:avLst/>
          </a:prstGeom>
          <a:noFill/>
          <a:ln/>
        </p:spPr>
        <p:txBody>
          <a:bodyPr wrap="none" lIns="297688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HIV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(AIDS Etkeni)</a:t>
            </a:r>
            <a:endParaRPr lang="en-US" sz="1602" dirty="0"/>
          </a:p>
        </p:txBody>
      </p:sp>
      <p:sp>
        <p:nvSpPr>
          <p:cNvPr id="33" name="Text 30"/>
          <p:cNvSpPr/>
          <p:nvPr/>
        </p:nvSpPr>
        <p:spPr>
          <a:xfrm>
            <a:off x="4757738" y="3722536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1095840"/>
          </a:xfrm>
          <a:prstGeom prst="rect">
            <a:avLst/>
          </a:prstGeom>
          <a:noFill/>
          <a:ln/>
        </p:spPr>
        <p:txBody>
          <a:bodyPr wrap="squar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COVID-19 Tedavisinde Güncel Yaklaşımlar (2026)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695915"/>
            <a:ext cx="3857625" cy="32670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695915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57225" y="1781640"/>
            <a:ext cx="3686175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Paxlovid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657225" y="2322779"/>
            <a:ext cx="3686175" cy="320018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Kullanım: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Ağızdan (Oral) alınır.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657225" y="2728522"/>
            <a:ext cx="368617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Etki: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Virüsün proteaz enzimini bloke eder.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657225" y="3454282"/>
            <a:ext cx="3686175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Zamanlama: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Semptomlar başladıktan sonraki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ilk 5 gün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içinde verilmelidir.</a:t>
            </a:r>
            <a:endParaRPr lang="en-US" sz="1602" dirty="0"/>
          </a:p>
        </p:txBody>
      </p:sp>
      <p:sp>
        <p:nvSpPr>
          <p:cNvPr id="10" name="Shape 7"/>
          <p:cNvSpPr/>
          <p:nvPr/>
        </p:nvSpPr>
        <p:spPr>
          <a:xfrm>
            <a:off x="4714875" y="1695915"/>
            <a:ext cx="3857625" cy="32670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4714875" y="1695915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657225" y="2279917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657225" y="2685659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4" name="Text 11"/>
          <p:cNvSpPr/>
          <p:nvPr/>
        </p:nvSpPr>
        <p:spPr>
          <a:xfrm>
            <a:off x="657225" y="3411420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5" name="Text 12"/>
          <p:cNvSpPr/>
          <p:nvPr/>
        </p:nvSpPr>
        <p:spPr>
          <a:xfrm>
            <a:off x="4800600" y="1781640"/>
            <a:ext cx="3686175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Remdesivir</a:t>
            </a:r>
            <a:endParaRPr lang="en-US" sz="2016" dirty="0"/>
          </a:p>
        </p:txBody>
      </p:sp>
      <p:sp>
        <p:nvSpPr>
          <p:cNvPr id="16" name="Text 13"/>
          <p:cNvSpPr/>
          <p:nvPr/>
        </p:nvSpPr>
        <p:spPr>
          <a:xfrm>
            <a:off x="4800600" y="2322779"/>
            <a:ext cx="368617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Kullanım: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Damar içi (IV) uygulanır.</a:t>
            </a:r>
            <a:endParaRPr lang="en-US" sz="1602" dirty="0"/>
          </a:p>
        </p:txBody>
      </p:sp>
      <p:sp>
        <p:nvSpPr>
          <p:cNvPr id="17" name="Text 14"/>
          <p:cNvSpPr/>
          <p:nvPr/>
        </p:nvSpPr>
        <p:spPr>
          <a:xfrm>
            <a:off x="4800600" y="3048540"/>
            <a:ext cx="368617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Etki: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Viral RNA polimerazı inhibe eder.</a:t>
            </a:r>
            <a:endParaRPr lang="en-US" sz="1602" dirty="0"/>
          </a:p>
        </p:txBody>
      </p:sp>
      <p:sp>
        <p:nvSpPr>
          <p:cNvPr id="18" name="Text 15"/>
          <p:cNvSpPr/>
          <p:nvPr/>
        </p:nvSpPr>
        <p:spPr>
          <a:xfrm>
            <a:off x="4800600" y="3774300"/>
            <a:ext cx="3686175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Hedef Kitle: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Genellikle hastaneye yatan, ağır seyirli hastalarda tercih edilir.</a:t>
            </a:r>
            <a:endParaRPr lang="en-US" sz="1602" dirty="0"/>
          </a:p>
        </p:txBody>
      </p:sp>
      <p:sp>
        <p:nvSpPr>
          <p:cNvPr id="19" name="Text 16"/>
          <p:cNvSpPr/>
          <p:nvPr/>
        </p:nvSpPr>
        <p:spPr>
          <a:xfrm>
            <a:off x="4800600" y="2279917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0" name="Text 17"/>
          <p:cNvSpPr/>
          <p:nvPr/>
        </p:nvSpPr>
        <p:spPr>
          <a:xfrm>
            <a:off x="4800600" y="3005677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1" name="Text 18"/>
          <p:cNvSpPr/>
          <p:nvPr/>
        </p:nvSpPr>
        <p:spPr>
          <a:xfrm>
            <a:off x="4800600" y="3731437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Herpes Virüs Ailesi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223004"/>
            <a:ext cx="8001000" cy="557213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223004"/>
            <a:ext cx="57150" cy="557213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223004"/>
            <a:ext cx="8001000" cy="557213"/>
          </a:xfrm>
          <a:prstGeom prst="rect">
            <a:avLst/>
          </a:prstGeom>
          <a:noFill/>
          <a:ln/>
        </p:spPr>
        <p:txBody>
          <a:bodyPr wrap="none" lIns="510286" tIns="102108" rIns="136017" bIns="1021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Genetik materyalleri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DNA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'dır.</a:t>
            </a:r>
            <a:endParaRPr lang="en-US" sz="1808" dirty="0"/>
          </a:p>
        </p:txBody>
      </p:sp>
      <p:sp>
        <p:nvSpPr>
          <p:cNvPr id="7" name="Shape 4"/>
          <p:cNvSpPr/>
          <p:nvPr/>
        </p:nvSpPr>
        <p:spPr>
          <a:xfrm>
            <a:off x="571500" y="1865942"/>
            <a:ext cx="8001000" cy="9429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8" name="Shape 5"/>
          <p:cNvSpPr/>
          <p:nvPr/>
        </p:nvSpPr>
        <p:spPr>
          <a:xfrm>
            <a:off x="571500" y="1865942"/>
            <a:ext cx="57150" cy="9429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571500" y="1865942"/>
            <a:ext cx="8001000" cy="942975"/>
          </a:xfrm>
          <a:prstGeom prst="rect">
            <a:avLst/>
          </a:prstGeom>
          <a:noFill/>
          <a:ln/>
        </p:spPr>
        <p:txBody>
          <a:bodyPr wrap="square" lIns="510286" tIns="102108" rIns="136017" bIns="1021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 önemli özellikleri: Vücutta ömür boyu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gizli (latent)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kalabilirler.</a:t>
            </a:r>
            <a:endParaRPr lang="en-US" sz="1808" dirty="0"/>
          </a:p>
        </p:txBody>
      </p:sp>
      <p:sp>
        <p:nvSpPr>
          <p:cNvPr id="10" name="Shape 7"/>
          <p:cNvSpPr/>
          <p:nvPr/>
        </p:nvSpPr>
        <p:spPr>
          <a:xfrm>
            <a:off x="571500" y="2894642"/>
            <a:ext cx="8001000" cy="9429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571500" y="2894642"/>
            <a:ext cx="57150" cy="9429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571500" y="2894642"/>
            <a:ext cx="8001000" cy="942975"/>
          </a:xfrm>
          <a:prstGeom prst="rect">
            <a:avLst/>
          </a:prstGeom>
          <a:noFill/>
          <a:ln/>
        </p:spPr>
        <p:txBody>
          <a:bodyPr wrap="square" lIns="510286" tIns="102108" rIns="136017" bIns="1021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Bağışıklık sistemi zayıfladığında (stres, hastalık) tekrar aktifleşirler.</a:t>
            </a:r>
            <a:endParaRPr lang="en-US" sz="1808" dirty="0"/>
          </a:p>
        </p:txBody>
      </p:sp>
      <p:sp>
        <p:nvSpPr>
          <p:cNvPr id="13" name="Shape 10"/>
          <p:cNvSpPr/>
          <p:nvPr/>
        </p:nvSpPr>
        <p:spPr>
          <a:xfrm>
            <a:off x="571500" y="3923342"/>
            <a:ext cx="8001000" cy="9429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4" name="Shape 11"/>
          <p:cNvSpPr/>
          <p:nvPr/>
        </p:nvSpPr>
        <p:spPr>
          <a:xfrm>
            <a:off x="571500" y="3923342"/>
            <a:ext cx="57150" cy="9429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5" name="Text 12"/>
          <p:cNvSpPr/>
          <p:nvPr/>
        </p:nvSpPr>
        <p:spPr>
          <a:xfrm>
            <a:off x="571500" y="3923342"/>
            <a:ext cx="8001000" cy="942975"/>
          </a:xfrm>
          <a:prstGeom prst="rect">
            <a:avLst/>
          </a:prstGeom>
          <a:noFill/>
          <a:ln/>
        </p:spPr>
        <p:txBody>
          <a:bodyPr wrap="square" lIns="510286" tIns="102108" rIns="136017" bIns="1021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Önemli Üyeler: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1704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HSV-1 (Dudak uçuğu), HSV-2 (Genital uçuk), VZV (Suçiçeği/Zona), CMV</a:t>
            </a:r>
            <a:endParaRPr lang="en-US" sz="1808" dirty="0"/>
          </a:p>
        </p:txBody>
      </p:sp>
      <p:sp>
        <p:nvSpPr>
          <p:cNvPr id="16" name="Text 13"/>
          <p:cNvSpPr/>
          <p:nvPr/>
        </p:nvSpPr>
        <p:spPr>
          <a:xfrm>
            <a:off x="678656" y="1280154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7" name="Text 14"/>
          <p:cNvSpPr/>
          <p:nvPr/>
        </p:nvSpPr>
        <p:spPr>
          <a:xfrm>
            <a:off x="678656" y="1923092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8" name="Text 15"/>
          <p:cNvSpPr/>
          <p:nvPr/>
        </p:nvSpPr>
        <p:spPr>
          <a:xfrm>
            <a:off x="678656" y="2951792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9" name="Text 16"/>
          <p:cNvSpPr/>
          <p:nvPr/>
        </p:nvSpPr>
        <p:spPr>
          <a:xfrm>
            <a:off x="678656" y="3980492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581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Herpes Virüs İlaçları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15848"/>
            <a:ext cx="3857625" cy="402996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15848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764381" y="1308729"/>
            <a:ext cx="3471863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HSV ve VZV İlaçları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764381" y="1907018"/>
            <a:ext cx="3471863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Asiklovir: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Uçuk ve suçiçeği tedavisinde ilk tercihtir.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764381" y="2689929"/>
            <a:ext cx="3471863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Valasiklovir: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Asiklovirin "ön ilacıdır" (prodrug).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764381" y="3472839"/>
            <a:ext cx="3471863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Bağırsaklardan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emilimi daha iyidir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günde daha az doz kullanılır.</a:t>
            </a:r>
            <a:endParaRPr lang="en-US" sz="1602" dirty="0"/>
          </a:p>
        </p:txBody>
      </p:sp>
      <p:sp>
        <p:nvSpPr>
          <p:cNvPr id="10" name="Shape 7"/>
          <p:cNvSpPr/>
          <p:nvPr/>
        </p:nvSpPr>
        <p:spPr>
          <a:xfrm>
            <a:off x="4714875" y="1115848"/>
            <a:ext cx="3857625" cy="402996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4714875" y="1115848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764381" y="1864156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764381" y="2647066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4" name="Text 11"/>
          <p:cNvSpPr/>
          <p:nvPr/>
        </p:nvSpPr>
        <p:spPr>
          <a:xfrm>
            <a:off x="764381" y="3429977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5" name="Text 12"/>
          <p:cNvSpPr/>
          <p:nvPr/>
        </p:nvSpPr>
        <p:spPr>
          <a:xfrm>
            <a:off x="4907756" y="1308729"/>
            <a:ext cx="3471863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CMV İlaçları</a:t>
            </a:r>
            <a:endParaRPr lang="en-US" sz="2016" dirty="0"/>
          </a:p>
        </p:txBody>
      </p:sp>
      <p:sp>
        <p:nvSpPr>
          <p:cNvPr id="16" name="Text 13"/>
          <p:cNvSpPr/>
          <p:nvPr/>
        </p:nvSpPr>
        <p:spPr>
          <a:xfrm>
            <a:off x="4907756" y="1907018"/>
            <a:ext cx="3471863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Gansiklovir: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CMV'ye karşı asiklovirden çok daha güçlüdür.</a:t>
            </a:r>
            <a:endParaRPr lang="en-US" sz="1602" dirty="0"/>
          </a:p>
        </p:txBody>
      </p:sp>
      <p:sp>
        <p:nvSpPr>
          <p:cNvPr id="17" name="Text 14"/>
          <p:cNvSpPr/>
          <p:nvPr/>
        </p:nvSpPr>
        <p:spPr>
          <a:xfrm>
            <a:off x="4907756" y="3009947"/>
            <a:ext cx="3471863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Valgansiklovir: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Gansiklovirin ön ilacıdır.</a:t>
            </a:r>
            <a:endParaRPr lang="en-US" sz="1602" dirty="0"/>
          </a:p>
        </p:txBody>
      </p:sp>
      <p:sp>
        <p:nvSpPr>
          <p:cNvPr id="18" name="Text 15"/>
          <p:cNvSpPr/>
          <p:nvPr/>
        </p:nvSpPr>
        <p:spPr>
          <a:xfrm>
            <a:off x="4907756" y="3792857"/>
            <a:ext cx="3471863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Önemli Yan Etki: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Kemik iliğini baskılayabilir (kan hücrelerini azaltır).</a:t>
            </a:r>
            <a:endParaRPr lang="en-US" sz="1602" dirty="0"/>
          </a:p>
        </p:txBody>
      </p:sp>
      <p:sp>
        <p:nvSpPr>
          <p:cNvPr id="19" name="Text 16"/>
          <p:cNvSpPr/>
          <p:nvPr/>
        </p:nvSpPr>
        <p:spPr>
          <a:xfrm>
            <a:off x="4907756" y="1864156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0" name="Text 17"/>
          <p:cNvSpPr/>
          <p:nvPr/>
        </p:nvSpPr>
        <p:spPr>
          <a:xfrm>
            <a:off x="4907756" y="2967084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1" name="Text 18"/>
          <p:cNvSpPr/>
          <p:nvPr/>
        </p:nvSpPr>
        <p:spPr>
          <a:xfrm>
            <a:off x="4907756" y="3749994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28625" y="285750"/>
            <a:ext cx="8286750" cy="504332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Asiklovir ve Valasiklovir</a:t>
            </a:r>
            <a:endParaRPr lang="en-US" sz="2436" dirty="0"/>
          </a:p>
        </p:txBody>
      </p:sp>
      <p:sp>
        <p:nvSpPr>
          <p:cNvPr id="4" name="Shape 1"/>
          <p:cNvSpPr/>
          <p:nvPr/>
        </p:nvSpPr>
        <p:spPr>
          <a:xfrm>
            <a:off x="428625" y="861520"/>
            <a:ext cx="8286750" cy="1056549"/>
          </a:xfrm>
          <a:prstGeom prst="rect">
            <a:avLst/>
          </a:prstGeom>
          <a:solidFill>
            <a:srgbClr val="F5F5F5"/>
          </a:solidFill>
          <a:ln/>
        </p:spPr>
      </p:sp>
      <p:sp>
        <p:nvSpPr>
          <p:cNvPr id="5" name="Shape 2"/>
          <p:cNvSpPr/>
          <p:nvPr/>
        </p:nvSpPr>
        <p:spPr>
          <a:xfrm>
            <a:off x="428625" y="861520"/>
            <a:ext cx="57150" cy="1056549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00075" y="947245"/>
            <a:ext cx="7943850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Etki Mekanizması</a:t>
            </a:r>
            <a:endParaRPr lang="en-US" sz="1602" dirty="0"/>
          </a:p>
        </p:txBody>
      </p:sp>
      <p:sp>
        <p:nvSpPr>
          <p:cNvPr id="7" name="Text 4"/>
          <p:cNvSpPr/>
          <p:nvPr/>
        </p:nvSpPr>
        <p:spPr>
          <a:xfrm>
            <a:off x="600075" y="1272285"/>
            <a:ext cx="7943850" cy="5600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Kimyasal olarak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asiklik guanin nükleozid analoğudur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Hücre içinde trifosfat formuna dönüşerek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viral DNA polimerazı inhibe eder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 viral DNA zincirinin uzamasını durdurur.</a:t>
            </a:r>
            <a:endParaRPr lang="en-US" sz="1486" dirty="0"/>
          </a:p>
        </p:txBody>
      </p:sp>
      <p:sp>
        <p:nvSpPr>
          <p:cNvPr id="8" name="Shape 5"/>
          <p:cNvSpPr/>
          <p:nvPr/>
        </p:nvSpPr>
        <p:spPr>
          <a:xfrm>
            <a:off x="428625" y="2003794"/>
            <a:ext cx="8286750" cy="1336579"/>
          </a:xfrm>
          <a:prstGeom prst="rect">
            <a:avLst/>
          </a:prstGeom>
          <a:solidFill>
            <a:srgbClr val="F5F5F5"/>
          </a:solidFill>
          <a:ln/>
        </p:spPr>
      </p:sp>
      <p:sp>
        <p:nvSpPr>
          <p:cNvPr id="9" name="Shape 6"/>
          <p:cNvSpPr/>
          <p:nvPr/>
        </p:nvSpPr>
        <p:spPr>
          <a:xfrm>
            <a:off x="428625" y="2003794"/>
            <a:ext cx="57150" cy="1336579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0" name="Text 7"/>
          <p:cNvSpPr/>
          <p:nvPr/>
        </p:nvSpPr>
        <p:spPr>
          <a:xfrm>
            <a:off x="600075" y="2089519"/>
            <a:ext cx="7943850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Yüksek Selektivite (Seçicilik)</a:t>
            </a:r>
            <a:endParaRPr lang="en-US" sz="1602" dirty="0"/>
          </a:p>
        </p:txBody>
      </p:sp>
      <p:sp>
        <p:nvSpPr>
          <p:cNvPr id="11" name="Text 8"/>
          <p:cNvSpPr/>
          <p:nvPr/>
        </p:nvSpPr>
        <p:spPr>
          <a:xfrm>
            <a:off x="600075" y="2414560"/>
            <a:ext cx="7943850" cy="8400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İlacın aktifleşmesi için gereken ilk fosforilasyon adımını, sadece virüse özgü olan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viral timidin kinaz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enzimi yapar. Bu nedenle sadece enfekte hücrelerde aktifleşir ve konak hücreye toksisitesi minimumdur.</a:t>
            </a:r>
            <a:endParaRPr lang="en-US" sz="1486" dirty="0"/>
          </a:p>
        </p:txBody>
      </p:sp>
      <p:sp>
        <p:nvSpPr>
          <p:cNvPr id="12" name="Shape 9"/>
          <p:cNvSpPr/>
          <p:nvPr/>
        </p:nvSpPr>
        <p:spPr>
          <a:xfrm>
            <a:off x="428625" y="3426098"/>
            <a:ext cx="8286750" cy="1336579"/>
          </a:xfrm>
          <a:prstGeom prst="rect">
            <a:avLst/>
          </a:prstGeom>
          <a:solidFill>
            <a:srgbClr val="F5F5F5"/>
          </a:solidFill>
          <a:ln/>
        </p:spPr>
      </p:sp>
      <p:sp>
        <p:nvSpPr>
          <p:cNvPr id="13" name="Shape 10"/>
          <p:cNvSpPr/>
          <p:nvPr/>
        </p:nvSpPr>
        <p:spPr>
          <a:xfrm>
            <a:off x="428625" y="3426098"/>
            <a:ext cx="57150" cy="1336579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4" name="Text 11"/>
          <p:cNvSpPr/>
          <p:nvPr/>
        </p:nvSpPr>
        <p:spPr>
          <a:xfrm>
            <a:off x="600075" y="3511823"/>
            <a:ext cx="7943850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Valasiklovir Farkı (Ön İlaç)</a:t>
            </a:r>
            <a:endParaRPr lang="en-US" sz="1602" dirty="0"/>
          </a:p>
        </p:txBody>
      </p:sp>
      <p:sp>
        <p:nvSpPr>
          <p:cNvPr id="15" name="Text 12"/>
          <p:cNvSpPr/>
          <p:nvPr/>
        </p:nvSpPr>
        <p:spPr>
          <a:xfrm>
            <a:off x="600075" y="3836863"/>
            <a:ext cx="7943850" cy="8400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Asiklovirin L-valil esteri olan bir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ön ilaçtır (prodrug)</a:t>
            </a: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Asiklovirin oral biyoyararlanımı düşükken (%15-20), Valasiklovirin oral emilimi çok daha yüksektir (%54). Bu sayede günde daha az doz (örn: 5 yerine 2-3 kez) kullanım kolaylığı sağlar.</a:t>
            </a:r>
            <a:endParaRPr lang="en-US" sz="1486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28625" y="285750"/>
            <a:ext cx="8286750" cy="504332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Gansiklovir ve CMV Tedavisi</a:t>
            </a:r>
            <a:endParaRPr lang="en-US" sz="2436" dirty="0"/>
          </a:p>
        </p:txBody>
      </p:sp>
      <p:sp>
        <p:nvSpPr>
          <p:cNvPr id="4" name="Shape 1"/>
          <p:cNvSpPr/>
          <p:nvPr/>
        </p:nvSpPr>
        <p:spPr>
          <a:xfrm>
            <a:off x="428625" y="861520"/>
            <a:ext cx="3964781" cy="410766"/>
          </a:xfrm>
          <a:prstGeom prst="rect">
            <a:avLst/>
          </a:prstGeom>
          <a:solidFill>
            <a:srgbClr val="F5F5F5"/>
          </a:solidFill>
          <a:ln/>
        </p:spPr>
      </p:sp>
      <p:sp>
        <p:nvSpPr>
          <p:cNvPr id="5" name="Shape 2"/>
          <p:cNvSpPr/>
          <p:nvPr/>
        </p:nvSpPr>
        <p:spPr>
          <a:xfrm>
            <a:off x="428625" y="861520"/>
            <a:ext cx="35719" cy="410766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428625" y="861520"/>
            <a:ext cx="3964781" cy="410766"/>
          </a:xfrm>
          <a:prstGeom prst="rect">
            <a:avLst/>
          </a:prstGeom>
          <a:noFill/>
          <a:ln/>
        </p:spPr>
        <p:txBody>
          <a:bodyPr wrap="none" lIns="170053" tIns="85090" rIns="170053" bIns="8509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Özellikler ve Etki Mekanizması</a:t>
            </a:r>
            <a:endParaRPr lang="en-US" sz="1602" dirty="0"/>
          </a:p>
        </p:txBody>
      </p:sp>
      <p:sp>
        <p:nvSpPr>
          <p:cNvPr id="7" name="Text 4"/>
          <p:cNvSpPr/>
          <p:nvPr/>
        </p:nvSpPr>
        <p:spPr>
          <a:xfrm>
            <a:off x="428625" y="1415160"/>
            <a:ext cx="3964781" cy="520043"/>
          </a:xfrm>
          <a:prstGeom prst="rect">
            <a:avLst/>
          </a:prstGeom>
          <a:noFill/>
          <a:ln/>
        </p:spPr>
        <p:txBody>
          <a:bodyPr wrap="square" lIns="255143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295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Asiklovir gibi </a:t>
            </a:r>
            <a:r>
              <a:rPr lang="en-US" sz="1295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asiklik guanin nükleozid analoğudur</a:t>
            </a:r>
            <a:r>
              <a:rPr lang="en-US" sz="1295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295" dirty="0"/>
          </a:p>
        </p:txBody>
      </p:sp>
      <p:sp>
        <p:nvSpPr>
          <p:cNvPr id="8" name="Text 5"/>
          <p:cNvSpPr/>
          <p:nvPr/>
        </p:nvSpPr>
        <p:spPr>
          <a:xfrm>
            <a:off x="428625" y="2006640"/>
            <a:ext cx="3964781" cy="780064"/>
          </a:xfrm>
          <a:prstGeom prst="rect">
            <a:avLst/>
          </a:prstGeom>
          <a:noFill/>
          <a:ln/>
        </p:spPr>
        <p:txBody>
          <a:bodyPr wrap="square" lIns="255143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295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Sitomegalovirüs (CMV) üzerindeki in vitro etkinliği, asiklovire göre yaklaşık </a:t>
            </a:r>
            <a:r>
              <a:rPr lang="en-US" sz="1295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50 kat daha güçlüdür</a:t>
            </a:r>
            <a:r>
              <a:rPr lang="en-US" sz="1295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295" dirty="0"/>
          </a:p>
        </p:txBody>
      </p:sp>
      <p:sp>
        <p:nvSpPr>
          <p:cNvPr id="9" name="Text 6"/>
          <p:cNvSpPr/>
          <p:nvPr/>
        </p:nvSpPr>
        <p:spPr>
          <a:xfrm>
            <a:off x="428625" y="2858142"/>
            <a:ext cx="3964781" cy="780064"/>
          </a:xfrm>
          <a:prstGeom prst="rect">
            <a:avLst/>
          </a:prstGeom>
          <a:noFill/>
          <a:ln/>
        </p:spPr>
        <p:txBody>
          <a:bodyPr wrap="square" lIns="255143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295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Hücre içinde trifosfat formuna dönüşerek </a:t>
            </a:r>
            <a:r>
              <a:rPr lang="en-US" sz="1295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viral DNA polimerazı inhibe eder</a:t>
            </a:r>
            <a:r>
              <a:rPr lang="en-US" sz="1295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 viral DNA zincir uzamasını durdurur.</a:t>
            </a:r>
            <a:endParaRPr lang="en-US" sz="1295" dirty="0"/>
          </a:p>
        </p:txBody>
      </p:sp>
      <p:sp>
        <p:nvSpPr>
          <p:cNvPr id="10" name="Text 7"/>
          <p:cNvSpPr/>
          <p:nvPr/>
        </p:nvSpPr>
        <p:spPr>
          <a:xfrm>
            <a:off x="428625" y="1386585"/>
            <a:ext cx="92869" cy="360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808" dirty="0"/>
          </a:p>
        </p:txBody>
      </p:sp>
      <p:sp>
        <p:nvSpPr>
          <p:cNvPr id="11" name="Text 8"/>
          <p:cNvSpPr/>
          <p:nvPr/>
        </p:nvSpPr>
        <p:spPr>
          <a:xfrm>
            <a:off x="428625" y="1978065"/>
            <a:ext cx="92869" cy="360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808" dirty="0"/>
          </a:p>
        </p:txBody>
      </p:sp>
      <p:sp>
        <p:nvSpPr>
          <p:cNvPr id="12" name="Text 9"/>
          <p:cNvSpPr/>
          <p:nvPr/>
        </p:nvSpPr>
        <p:spPr>
          <a:xfrm>
            <a:off x="428625" y="2829567"/>
            <a:ext cx="92869" cy="360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808" dirty="0"/>
          </a:p>
        </p:txBody>
      </p:sp>
      <p:sp>
        <p:nvSpPr>
          <p:cNvPr id="13" name="Shape 10"/>
          <p:cNvSpPr/>
          <p:nvPr/>
        </p:nvSpPr>
        <p:spPr>
          <a:xfrm>
            <a:off x="4750594" y="861520"/>
            <a:ext cx="3964781" cy="410766"/>
          </a:xfrm>
          <a:prstGeom prst="rect">
            <a:avLst/>
          </a:prstGeom>
          <a:solidFill>
            <a:srgbClr val="F5F5F5"/>
          </a:solidFill>
          <a:ln/>
        </p:spPr>
      </p:sp>
      <p:sp>
        <p:nvSpPr>
          <p:cNvPr id="14" name="Shape 11"/>
          <p:cNvSpPr/>
          <p:nvPr/>
        </p:nvSpPr>
        <p:spPr>
          <a:xfrm>
            <a:off x="4750594" y="861520"/>
            <a:ext cx="35719" cy="410766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5" name="Text 12"/>
          <p:cNvSpPr/>
          <p:nvPr/>
        </p:nvSpPr>
        <p:spPr>
          <a:xfrm>
            <a:off x="4750594" y="861520"/>
            <a:ext cx="3964781" cy="410766"/>
          </a:xfrm>
          <a:prstGeom prst="rect">
            <a:avLst/>
          </a:prstGeom>
          <a:noFill/>
          <a:ln/>
        </p:spPr>
        <p:txBody>
          <a:bodyPr wrap="none" lIns="170053" tIns="85090" rIns="170053" bIns="8509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Klinik Kullanım</a:t>
            </a:r>
            <a:endParaRPr lang="en-US" sz="1602" dirty="0"/>
          </a:p>
        </p:txBody>
      </p:sp>
      <p:sp>
        <p:nvSpPr>
          <p:cNvPr id="16" name="Text 13"/>
          <p:cNvSpPr/>
          <p:nvPr/>
        </p:nvSpPr>
        <p:spPr>
          <a:xfrm>
            <a:off x="4750594" y="1415160"/>
            <a:ext cx="3964781" cy="520043"/>
          </a:xfrm>
          <a:prstGeom prst="rect">
            <a:avLst/>
          </a:prstGeom>
          <a:noFill/>
          <a:ln/>
        </p:spPr>
        <p:txBody>
          <a:bodyPr wrap="square" lIns="255143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295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İmmün yetmezlikli hastalarda</a:t>
            </a:r>
            <a:r>
              <a:rPr lang="en-US" sz="1295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(AIDS, kemik iliği veya solid organ nakli) hayat kurtarıcıdır.</a:t>
            </a:r>
            <a:endParaRPr lang="en-US" sz="1295" dirty="0"/>
          </a:p>
        </p:txBody>
      </p:sp>
      <p:sp>
        <p:nvSpPr>
          <p:cNvPr id="17" name="Text 14"/>
          <p:cNvSpPr/>
          <p:nvPr/>
        </p:nvSpPr>
        <p:spPr>
          <a:xfrm>
            <a:off x="4750594" y="2006640"/>
            <a:ext cx="3964781" cy="520043"/>
          </a:xfrm>
          <a:prstGeom prst="rect">
            <a:avLst/>
          </a:prstGeom>
          <a:noFill/>
          <a:ln/>
        </p:spPr>
        <p:txBody>
          <a:bodyPr wrap="square" lIns="255143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295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CMV retiniti, pnömonisi, koliti ve özofajiti tedavisinde kullanılır.</a:t>
            </a:r>
            <a:endParaRPr lang="en-US" sz="1295" dirty="0"/>
          </a:p>
        </p:txBody>
      </p:sp>
      <p:sp>
        <p:nvSpPr>
          <p:cNvPr id="18" name="Text 15"/>
          <p:cNvSpPr/>
          <p:nvPr/>
        </p:nvSpPr>
        <p:spPr>
          <a:xfrm>
            <a:off x="4750594" y="2598120"/>
            <a:ext cx="3964781" cy="780064"/>
          </a:xfrm>
          <a:prstGeom prst="rect">
            <a:avLst/>
          </a:prstGeom>
          <a:noFill/>
          <a:ln/>
        </p:spPr>
        <p:txBody>
          <a:bodyPr wrap="square" lIns="255143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295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Valgansiklovir:</a:t>
            </a:r>
            <a:r>
              <a:rPr lang="en-US" sz="1295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Gansiklovirin oral biyoyararlanımı yüksek olan ön ilacıdır (prodrug).</a:t>
            </a:r>
            <a:endParaRPr lang="en-US" sz="1295" dirty="0"/>
          </a:p>
        </p:txBody>
      </p:sp>
      <p:sp>
        <p:nvSpPr>
          <p:cNvPr id="19" name="Shape 16"/>
          <p:cNvSpPr/>
          <p:nvPr/>
        </p:nvSpPr>
        <p:spPr>
          <a:xfrm>
            <a:off x="4750594" y="3606784"/>
            <a:ext cx="3964781" cy="905470"/>
          </a:xfrm>
          <a:prstGeom prst="rect">
            <a:avLst/>
          </a:prstGeom>
          <a:solidFill>
            <a:srgbClr val="FFF0F0"/>
          </a:solidFill>
          <a:ln w="18288">
            <a:solidFill>
              <a:srgbClr val="FF0000"/>
            </a:solidFill>
            <a:prstDash val="solid"/>
          </a:ln>
        </p:spPr>
      </p:sp>
      <p:sp>
        <p:nvSpPr>
          <p:cNvPr id="20" name="Text 17"/>
          <p:cNvSpPr/>
          <p:nvPr/>
        </p:nvSpPr>
        <p:spPr>
          <a:xfrm>
            <a:off x="4750594" y="1386585"/>
            <a:ext cx="92869" cy="360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808" dirty="0"/>
          </a:p>
        </p:txBody>
      </p:sp>
      <p:sp>
        <p:nvSpPr>
          <p:cNvPr id="21" name="Text 18"/>
          <p:cNvSpPr/>
          <p:nvPr/>
        </p:nvSpPr>
        <p:spPr>
          <a:xfrm>
            <a:off x="4750594" y="1978065"/>
            <a:ext cx="92869" cy="360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808" dirty="0"/>
          </a:p>
        </p:txBody>
      </p:sp>
      <p:sp>
        <p:nvSpPr>
          <p:cNvPr id="22" name="Text 19"/>
          <p:cNvSpPr/>
          <p:nvPr/>
        </p:nvSpPr>
        <p:spPr>
          <a:xfrm>
            <a:off x="4750594" y="2569545"/>
            <a:ext cx="92869" cy="360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808" dirty="0"/>
          </a:p>
        </p:txBody>
      </p:sp>
      <p:sp>
        <p:nvSpPr>
          <p:cNvPr id="23" name="Text 20"/>
          <p:cNvSpPr/>
          <p:nvPr/>
        </p:nvSpPr>
        <p:spPr>
          <a:xfrm>
            <a:off x="4836319" y="3692509"/>
            <a:ext cx="3793331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Önemli Yan Etki</a:t>
            </a:r>
            <a:endParaRPr lang="en-US" sz="1397" dirty="0"/>
          </a:p>
        </p:txBody>
      </p:sp>
      <p:sp>
        <p:nvSpPr>
          <p:cNvPr id="24" name="Text 21"/>
          <p:cNvSpPr/>
          <p:nvPr/>
        </p:nvSpPr>
        <p:spPr>
          <a:xfrm>
            <a:off x="4836319" y="3983617"/>
            <a:ext cx="3793331" cy="4000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 önemli doza bağımlı toksisitesi </a:t>
            </a:r>
            <a:r>
              <a:rPr lang="en-US" sz="1193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kemik iliği supresyonudur</a:t>
            </a: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(nötropeni ve trombositopeni).</a:t>
            </a:r>
            <a:endParaRPr lang="en-US" sz="1193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İnfluenza (Grip) İlaçları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58711"/>
            <a:ext cx="3857625" cy="3843561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58711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785813" y="1373023"/>
            <a:ext cx="3429000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Eski Kuşak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785813" y="1971312"/>
            <a:ext cx="3429000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i="1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Örn: Amantadin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785813" y="2382078"/>
            <a:ext cx="3429000" cy="320018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Sadece İnfluenza A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'ya etkilidir.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785813" y="2844971"/>
            <a:ext cx="3429000" cy="320018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Virüsün soyunmasını engeller.</a:t>
            </a:r>
            <a:endParaRPr lang="en-US" sz="1602" dirty="0"/>
          </a:p>
        </p:txBody>
      </p:sp>
      <p:sp>
        <p:nvSpPr>
          <p:cNvPr id="10" name="Text 7"/>
          <p:cNvSpPr/>
          <p:nvPr/>
        </p:nvSpPr>
        <p:spPr>
          <a:xfrm>
            <a:off x="785813" y="3307863"/>
            <a:ext cx="3429000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Direnç çok yüksek olduğu için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artık önerilmiyor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602" dirty="0"/>
          </a:p>
        </p:txBody>
      </p:sp>
      <p:sp>
        <p:nvSpPr>
          <p:cNvPr id="11" name="Shape 8"/>
          <p:cNvSpPr/>
          <p:nvPr/>
        </p:nvSpPr>
        <p:spPr>
          <a:xfrm>
            <a:off x="4714875" y="1158711"/>
            <a:ext cx="3857625" cy="3843561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2" name="Shape 9"/>
          <p:cNvSpPr/>
          <p:nvPr/>
        </p:nvSpPr>
        <p:spPr>
          <a:xfrm>
            <a:off x="4714875" y="1158711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3" name="Text 10"/>
          <p:cNvSpPr/>
          <p:nvPr/>
        </p:nvSpPr>
        <p:spPr>
          <a:xfrm>
            <a:off x="785813" y="2339215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4" name="Text 11"/>
          <p:cNvSpPr/>
          <p:nvPr/>
        </p:nvSpPr>
        <p:spPr>
          <a:xfrm>
            <a:off x="785813" y="2802108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5" name="Text 12"/>
          <p:cNvSpPr/>
          <p:nvPr/>
        </p:nvSpPr>
        <p:spPr>
          <a:xfrm>
            <a:off x="785813" y="3265001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6" name="Text 13"/>
          <p:cNvSpPr/>
          <p:nvPr/>
        </p:nvSpPr>
        <p:spPr>
          <a:xfrm>
            <a:off x="4929188" y="1373023"/>
            <a:ext cx="3429000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Yeni Kuşak</a:t>
            </a:r>
            <a:endParaRPr lang="en-US" sz="2016" dirty="0"/>
          </a:p>
        </p:txBody>
      </p:sp>
      <p:sp>
        <p:nvSpPr>
          <p:cNvPr id="17" name="Text 14"/>
          <p:cNvSpPr/>
          <p:nvPr/>
        </p:nvSpPr>
        <p:spPr>
          <a:xfrm>
            <a:off x="4929188" y="1971312"/>
            <a:ext cx="3429000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i="1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Örn: Oseltamivir</a:t>
            </a:r>
            <a:endParaRPr lang="en-US" sz="1602" dirty="0"/>
          </a:p>
        </p:txBody>
      </p:sp>
      <p:sp>
        <p:nvSpPr>
          <p:cNvPr id="18" name="Text 15"/>
          <p:cNvSpPr/>
          <p:nvPr/>
        </p:nvSpPr>
        <p:spPr>
          <a:xfrm>
            <a:off x="4929188" y="2382078"/>
            <a:ext cx="3429000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Hem İnfluenza A hem B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'ye etkilidir.</a:t>
            </a:r>
            <a:endParaRPr lang="en-US" sz="1602" dirty="0"/>
          </a:p>
        </p:txBody>
      </p:sp>
      <p:sp>
        <p:nvSpPr>
          <p:cNvPr id="19" name="Text 16"/>
          <p:cNvSpPr/>
          <p:nvPr/>
        </p:nvSpPr>
        <p:spPr>
          <a:xfrm>
            <a:off x="4929188" y="3164988"/>
            <a:ext cx="3429000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Virüsün hücreden salınımını engeller.</a:t>
            </a:r>
            <a:endParaRPr lang="en-US" sz="1602" dirty="0"/>
          </a:p>
        </p:txBody>
      </p:sp>
      <p:sp>
        <p:nvSpPr>
          <p:cNvPr id="20" name="Text 17"/>
          <p:cNvSpPr/>
          <p:nvPr/>
        </p:nvSpPr>
        <p:spPr>
          <a:xfrm>
            <a:off x="4929188" y="3947899"/>
            <a:ext cx="3429000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Güncel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ilk seçenektir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(İlk 48 saatte başlanmalı).</a:t>
            </a:r>
            <a:endParaRPr lang="en-US" sz="1602" dirty="0"/>
          </a:p>
        </p:txBody>
      </p:sp>
      <p:sp>
        <p:nvSpPr>
          <p:cNvPr id="21" name="Text 18"/>
          <p:cNvSpPr/>
          <p:nvPr/>
        </p:nvSpPr>
        <p:spPr>
          <a:xfrm>
            <a:off x="4929188" y="2339215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2" name="Text 19"/>
          <p:cNvSpPr/>
          <p:nvPr/>
        </p:nvSpPr>
        <p:spPr>
          <a:xfrm>
            <a:off x="4929188" y="3122126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3" name="Text 20"/>
          <p:cNvSpPr/>
          <p:nvPr/>
        </p:nvSpPr>
        <p:spPr>
          <a:xfrm>
            <a:off x="4929188" y="3905036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28625" y="285750"/>
            <a:ext cx="8286750" cy="504332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Nöraminidaz İnhibitörleri: Oseltamivir</a:t>
            </a:r>
            <a:endParaRPr lang="en-US" sz="2436" dirty="0"/>
          </a:p>
        </p:txBody>
      </p:sp>
      <p:sp>
        <p:nvSpPr>
          <p:cNvPr id="4" name="Text 1"/>
          <p:cNvSpPr/>
          <p:nvPr/>
        </p:nvSpPr>
        <p:spPr>
          <a:xfrm>
            <a:off x="428625" y="932957"/>
            <a:ext cx="3964781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Farmakolojik Özellikler</a:t>
            </a:r>
            <a:endParaRPr lang="en-US" sz="1808" dirty="0"/>
          </a:p>
        </p:txBody>
      </p:sp>
      <p:sp>
        <p:nvSpPr>
          <p:cNvPr id="5" name="Text 2"/>
          <p:cNvSpPr/>
          <p:nvPr/>
        </p:nvSpPr>
        <p:spPr>
          <a:xfrm>
            <a:off x="428625" y="1406230"/>
            <a:ext cx="3964781" cy="280029"/>
          </a:xfrm>
          <a:prstGeom prst="rect">
            <a:avLst/>
          </a:prstGeom>
          <a:noFill/>
          <a:ln/>
        </p:spPr>
        <p:txBody>
          <a:bodyPr wrap="non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Yapı: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Sialik asit analoğudur.</a:t>
            </a:r>
            <a:endParaRPr lang="en-US" sz="1397" dirty="0"/>
          </a:p>
        </p:txBody>
      </p:sp>
      <p:sp>
        <p:nvSpPr>
          <p:cNvPr id="6" name="Text 3"/>
          <p:cNvSpPr/>
          <p:nvPr/>
        </p:nvSpPr>
        <p:spPr>
          <a:xfrm>
            <a:off x="428625" y="1757697"/>
            <a:ext cx="3964781" cy="840088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Etki Mekanizması: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İnfluenza virüsünün nöraminidaz enziminin güçlü ve selektif inhibitörüdür.</a:t>
            </a:r>
            <a:endParaRPr lang="en-US" sz="1397" dirty="0"/>
          </a:p>
        </p:txBody>
      </p:sp>
      <p:sp>
        <p:nvSpPr>
          <p:cNvPr id="7" name="Text 4"/>
          <p:cNvSpPr/>
          <p:nvPr/>
        </p:nvSpPr>
        <p:spPr>
          <a:xfrm>
            <a:off x="428625" y="2669223"/>
            <a:ext cx="3964781" cy="840088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Sonuç: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Yeni sentezlenen virüs partiküllerinin konak hücreden salınımını engeller.</a:t>
            </a:r>
            <a:endParaRPr lang="en-US" sz="1397" dirty="0"/>
          </a:p>
        </p:txBody>
      </p:sp>
      <p:sp>
        <p:nvSpPr>
          <p:cNvPr id="8" name="Text 5"/>
          <p:cNvSpPr/>
          <p:nvPr/>
        </p:nvSpPr>
        <p:spPr>
          <a:xfrm>
            <a:off x="428625" y="3580749"/>
            <a:ext cx="3964781" cy="560059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Spektrum: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Hem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İnfluenza A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hem de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İnfluenza B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virüslerine karşı etkilidir.</a:t>
            </a:r>
            <a:endParaRPr lang="en-US" sz="1397" dirty="0"/>
          </a:p>
        </p:txBody>
      </p:sp>
      <p:sp>
        <p:nvSpPr>
          <p:cNvPr id="9" name="Text 6"/>
          <p:cNvSpPr/>
          <p:nvPr/>
        </p:nvSpPr>
        <p:spPr>
          <a:xfrm>
            <a:off x="428625" y="1384799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0" name="Text 7"/>
          <p:cNvSpPr/>
          <p:nvPr/>
        </p:nvSpPr>
        <p:spPr>
          <a:xfrm>
            <a:off x="428625" y="1736266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1" name="Text 8"/>
          <p:cNvSpPr/>
          <p:nvPr/>
        </p:nvSpPr>
        <p:spPr>
          <a:xfrm>
            <a:off x="428625" y="2647792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2" name="Text 9"/>
          <p:cNvSpPr/>
          <p:nvPr/>
        </p:nvSpPr>
        <p:spPr>
          <a:xfrm>
            <a:off x="428625" y="3559318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3" name="Text 10"/>
          <p:cNvSpPr/>
          <p:nvPr/>
        </p:nvSpPr>
        <p:spPr>
          <a:xfrm>
            <a:off x="4750594" y="932957"/>
            <a:ext cx="3964781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2026 Klinik Kullanım</a:t>
            </a:r>
            <a:endParaRPr lang="en-US" sz="1808" dirty="0"/>
          </a:p>
        </p:txBody>
      </p:sp>
      <p:sp>
        <p:nvSpPr>
          <p:cNvPr id="14" name="Text 11"/>
          <p:cNvSpPr/>
          <p:nvPr/>
        </p:nvSpPr>
        <p:spPr>
          <a:xfrm>
            <a:off x="4750594" y="1406230"/>
            <a:ext cx="3964781" cy="840088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Endikasyon: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İnfluenza enfeksiyonlarının hem önlenmesi (profilaksi) hem de tedavisinde kullanılır.</a:t>
            </a:r>
            <a:endParaRPr lang="en-US" sz="1397" dirty="0"/>
          </a:p>
        </p:txBody>
      </p:sp>
      <p:sp>
        <p:nvSpPr>
          <p:cNvPr id="15" name="Text 12"/>
          <p:cNvSpPr/>
          <p:nvPr/>
        </p:nvSpPr>
        <p:spPr>
          <a:xfrm>
            <a:off x="4750594" y="2317756"/>
            <a:ext cx="3964781" cy="1120118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Zamanlama: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Semptomların başlamasından sonraki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ilk 48 saat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içinde başlanması en yüksek klinik faydayı sağlar.</a:t>
            </a:r>
            <a:endParaRPr lang="en-US" sz="1397" dirty="0"/>
          </a:p>
        </p:txBody>
      </p:sp>
      <p:sp>
        <p:nvSpPr>
          <p:cNvPr id="16" name="Text 13"/>
          <p:cNvSpPr/>
          <p:nvPr/>
        </p:nvSpPr>
        <p:spPr>
          <a:xfrm>
            <a:off x="4750594" y="3509311"/>
            <a:ext cx="3964781" cy="1120118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Öncelik: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Hastaneye yatış gerektiren, şiddetli seyreden veya komplikasyon riski yüksek olan hastalarda tedavisine hızla başlanmalıdır.</a:t>
            </a:r>
            <a:endParaRPr lang="en-US" sz="1397" dirty="0"/>
          </a:p>
        </p:txBody>
      </p:sp>
      <p:sp>
        <p:nvSpPr>
          <p:cNvPr id="17" name="Text 14"/>
          <p:cNvSpPr/>
          <p:nvPr/>
        </p:nvSpPr>
        <p:spPr>
          <a:xfrm>
            <a:off x="4750594" y="1384799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8" name="Text 15"/>
          <p:cNvSpPr/>
          <p:nvPr/>
        </p:nvSpPr>
        <p:spPr>
          <a:xfrm>
            <a:off x="4750594" y="2296325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9" name="Text 16"/>
          <p:cNvSpPr/>
          <p:nvPr/>
        </p:nvSpPr>
        <p:spPr>
          <a:xfrm>
            <a:off x="4750594" y="3487880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HIV ve Antiretroviral Tedavi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401598"/>
            <a:ext cx="3857625" cy="14430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401598"/>
            <a:ext cx="57150" cy="144303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401598"/>
            <a:ext cx="3857625" cy="1443038"/>
          </a:xfrm>
          <a:prstGeom prst="rect">
            <a:avLst/>
          </a:prstGeom>
          <a:noFill/>
          <a:ln/>
        </p:spPr>
        <p:txBody>
          <a:bodyPr wrap="square" lIns="510286" tIns="170053" rIns="170053" bIns="170053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HIV bir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retrovirüstür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(RNA'sını DNA'ya çevirir).</a:t>
            </a:r>
            <a:endParaRPr lang="en-US" sz="1808" dirty="0"/>
          </a:p>
        </p:txBody>
      </p:sp>
      <p:sp>
        <p:nvSpPr>
          <p:cNvPr id="7" name="Shape 4"/>
          <p:cNvSpPr/>
          <p:nvPr/>
        </p:nvSpPr>
        <p:spPr>
          <a:xfrm>
            <a:off x="4714875" y="1401598"/>
            <a:ext cx="3857625" cy="14430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8" name="Shape 5"/>
          <p:cNvSpPr/>
          <p:nvPr/>
        </p:nvSpPr>
        <p:spPr>
          <a:xfrm>
            <a:off x="4714875" y="1401598"/>
            <a:ext cx="57150" cy="144303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4714875" y="1401598"/>
            <a:ext cx="3857625" cy="1443038"/>
          </a:xfrm>
          <a:prstGeom prst="rect">
            <a:avLst/>
          </a:prstGeom>
          <a:noFill/>
          <a:ln/>
        </p:spPr>
        <p:txBody>
          <a:bodyPr wrap="square" lIns="510286" tIns="170053" rIns="170053" bIns="170053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Bağışıklık sisteminin komutanı olan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CD4 hücrelerini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yok eder.</a:t>
            </a:r>
            <a:endParaRPr lang="en-US" sz="1808" dirty="0"/>
          </a:p>
        </p:txBody>
      </p:sp>
      <p:sp>
        <p:nvSpPr>
          <p:cNvPr id="10" name="Shape 7"/>
          <p:cNvSpPr/>
          <p:nvPr/>
        </p:nvSpPr>
        <p:spPr>
          <a:xfrm>
            <a:off x="571500" y="3058948"/>
            <a:ext cx="3857625" cy="1828800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571500" y="3058948"/>
            <a:ext cx="57150" cy="182880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571500" y="3058948"/>
            <a:ext cx="3857625" cy="1828800"/>
          </a:xfrm>
          <a:prstGeom prst="rect">
            <a:avLst/>
          </a:prstGeom>
          <a:noFill/>
          <a:ln/>
        </p:spPr>
        <p:txBody>
          <a:bodyPr wrap="square" lIns="510286" tIns="170053" rIns="170053" bIns="170053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Tedavide her zaman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Kombinasyon (en az 3 ilaç)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kullanılır. Neden? Direnci önlemek için.</a:t>
            </a:r>
            <a:endParaRPr lang="en-US" sz="1808" dirty="0"/>
          </a:p>
        </p:txBody>
      </p:sp>
      <p:sp>
        <p:nvSpPr>
          <p:cNvPr id="13" name="Shape 10"/>
          <p:cNvSpPr/>
          <p:nvPr/>
        </p:nvSpPr>
        <p:spPr>
          <a:xfrm>
            <a:off x="4714875" y="3058948"/>
            <a:ext cx="3857625" cy="1828800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4" name="Shape 11"/>
          <p:cNvSpPr/>
          <p:nvPr/>
        </p:nvSpPr>
        <p:spPr>
          <a:xfrm>
            <a:off x="4714875" y="3058948"/>
            <a:ext cx="57150" cy="182880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5" name="Text 12"/>
          <p:cNvSpPr/>
          <p:nvPr/>
        </p:nvSpPr>
        <p:spPr>
          <a:xfrm>
            <a:off x="4714875" y="3058948"/>
            <a:ext cx="3857625" cy="1828800"/>
          </a:xfrm>
          <a:prstGeom prst="rect">
            <a:avLst/>
          </a:prstGeom>
          <a:noFill/>
          <a:ln/>
        </p:spPr>
        <p:txBody>
          <a:bodyPr wrap="square" lIns="510286" tIns="170053" rIns="170053" bIns="170053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Hedef: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Virüsü kanda ölçülemeyecek kadar azaltmak ve bulaşmayı durdurmak.</a:t>
            </a:r>
            <a:endParaRPr lang="en-US" sz="1808" dirty="0"/>
          </a:p>
        </p:txBody>
      </p:sp>
      <p:sp>
        <p:nvSpPr>
          <p:cNvPr id="16" name="Text 13"/>
          <p:cNvSpPr/>
          <p:nvPr/>
        </p:nvSpPr>
        <p:spPr>
          <a:xfrm>
            <a:off x="678656" y="1473036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7" name="Text 14"/>
          <p:cNvSpPr/>
          <p:nvPr/>
        </p:nvSpPr>
        <p:spPr>
          <a:xfrm>
            <a:off x="4822031" y="1473036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8" name="Text 15"/>
          <p:cNvSpPr/>
          <p:nvPr/>
        </p:nvSpPr>
        <p:spPr>
          <a:xfrm>
            <a:off x="678656" y="3130386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9" name="Text 16"/>
          <p:cNvSpPr/>
          <p:nvPr/>
        </p:nvSpPr>
        <p:spPr>
          <a:xfrm>
            <a:off x="4822031" y="3130386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HIV İlaç Sınıfları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3893344" cy="1610190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3893344" cy="42863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57225" y="1415886"/>
            <a:ext cx="3721894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NRTI (Omurga İlaçlar)</a:t>
            </a:r>
            <a:endParaRPr lang="en-US" sz="1808" dirty="0"/>
          </a:p>
        </p:txBody>
      </p:sp>
      <p:sp>
        <p:nvSpPr>
          <p:cNvPr id="7" name="Text 4"/>
          <p:cNvSpPr/>
          <p:nvPr/>
        </p:nvSpPr>
        <p:spPr>
          <a:xfrm>
            <a:off x="657225" y="1910590"/>
            <a:ext cx="3721894" cy="5600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Viral DNA zincirine sahte yapı taşı olarak girer ve zinciri bozar.</a:t>
            </a:r>
            <a:endParaRPr lang="en-US" sz="1397" dirty="0"/>
          </a:p>
        </p:txBody>
      </p:sp>
      <p:sp>
        <p:nvSpPr>
          <p:cNvPr id="8" name="Text 5"/>
          <p:cNvSpPr/>
          <p:nvPr/>
        </p:nvSpPr>
        <p:spPr>
          <a:xfrm>
            <a:off x="657225" y="2577805"/>
            <a:ext cx="3721894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486" i="1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Örn: Tenofovir, Emtrisitabin</a:t>
            </a:r>
            <a:endParaRPr lang="en-US" sz="1486" dirty="0"/>
          </a:p>
        </p:txBody>
      </p:sp>
      <p:sp>
        <p:nvSpPr>
          <p:cNvPr id="9" name="Shape 6"/>
          <p:cNvSpPr/>
          <p:nvPr/>
        </p:nvSpPr>
        <p:spPr>
          <a:xfrm>
            <a:off x="4679156" y="1330161"/>
            <a:ext cx="3893344" cy="1610190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0" name="Shape 7"/>
          <p:cNvSpPr/>
          <p:nvPr/>
        </p:nvSpPr>
        <p:spPr>
          <a:xfrm>
            <a:off x="4679156" y="1330161"/>
            <a:ext cx="3893344" cy="42863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1" name="Text 8"/>
          <p:cNvSpPr/>
          <p:nvPr/>
        </p:nvSpPr>
        <p:spPr>
          <a:xfrm>
            <a:off x="4764881" y="1415886"/>
            <a:ext cx="3721894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NNRTI</a:t>
            </a:r>
            <a:endParaRPr lang="en-US" sz="1808" dirty="0"/>
          </a:p>
        </p:txBody>
      </p:sp>
      <p:sp>
        <p:nvSpPr>
          <p:cNvPr id="12" name="Text 9"/>
          <p:cNvSpPr/>
          <p:nvPr/>
        </p:nvSpPr>
        <p:spPr>
          <a:xfrm>
            <a:off x="4764881" y="1910590"/>
            <a:ext cx="3721894" cy="5600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Ters transkriptaz enzimine doğrudan bağlanarak enzimi bozar.</a:t>
            </a:r>
            <a:endParaRPr lang="en-US" sz="1397" dirty="0"/>
          </a:p>
        </p:txBody>
      </p:sp>
      <p:sp>
        <p:nvSpPr>
          <p:cNvPr id="13" name="Text 10"/>
          <p:cNvSpPr/>
          <p:nvPr/>
        </p:nvSpPr>
        <p:spPr>
          <a:xfrm>
            <a:off x="4764881" y="2577805"/>
            <a:ext cx="3721894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486" i="1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Örn: Efavirenz, Doravirin</a:t>
            </a:r>
            <a:endParaRPr lang="en-US" sz="1486" dirty="0"/>
          </a:p>
        </p:txBody>
      </p:sp>
      <p:sp>
        <p:nvSpPr>
          <p:cNvPr id="14" name="Shape 11"/>
          <p:cNvSpPr/>
          <p:nvPr/>
        </p:nvSpPr>
        <p:spPr>
          <a:xfrm>
            <a:off x="571500" y="3111801"/>
            <a:ext cx="3893344" cy="191728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5" name="Shape 12"/>
          <p:cNvSpPr/>
          <p:nvPr/>
        </p:nvSpPr>
        <p:spPr>
          <a:xfrm>
            <a:off x="571500" y="3111801"/>
            <a:ext cx="3893344" cy="42863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6" name="Text 13"/>
          <p:cNvSpPr/>
          <p:nvPr/>
        </p:nvSpPr>
        <p:spPr>
          <a:xfrm>
            <a:off x="657225" y="3197526"/>
            <a:ext cx="3721894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Proteaz İnhibitörleri (PI)</a:t>
            </a:r>
            <a:endParaRPr lang="en-US" sz="1808" dirty="0"/>
          </a:p>
        </p:txBody>
      </p:sp>
      <p:sp>
        <p:nvSpPr>
          <p:cNvPr id="17" name="Text 14"/>
          <p:cNvSpPr/>
          <p:nvPr/>
        </p:nvSpPr>
        <p:spPr>
          <a:xfrm>
            <a:off x="657225" y="3692230"/>
            <a:ext cx="3721894" cy="5600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Virüsün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olgunlaşmasını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 enfektif hale gelmesini engeller.</a:t>
            </a:r>
            <a:endParaRPr lang="en-US" sz="1397" dirty="0"/>
          </a:p>
        </p:txBody>
      </p:sp>
      <p:sp>
        <p:nvSpPr>
          <p:cNvPr id="18" name="Text 15"/>
          <p:cNvSpPr/>
          <p:nvPr/>
        </p:nvSpPr>
        <p:spPr>
          <a:xfrm>
            <a:off x="657225" y="4359446"/>
            <a:ext cx="3721894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486" i="1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Örn: Darunavir, Lopinavir</a:t>
            </a:r>
            <a:endParaRPr lang="en-US" sz="1486" dirty="0"/>
          </a:p>
        </p:txBody>
      </p:sp>
      <p:sp>
        <p:nvSpPr>
          <p:cNvPr id="19" name="Shape 16"/>
          <p:cNvSpPr/>
          <p:nvPr/>
        </p:nvSpPr>
        <p:spPr>
          <a:xfrm>
            <a:off x="4679156" y="3111801"/>
            <a:ext cx="3893344" cy="191728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20" name="Shape 17"/>
          <p:cNvSpPr/>
          <p:nvPr/>
        </p:nvSpPr>
        <p:spPr>
          <a:xfrm>
            <a:off x="4679156" y="3111801"/>
            <a:ext cx="3893344" cy="42863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1" name="Text 18"/>
          <p:cNvSpPr/>
          <p:nvPr/>
        </p:nvSpPr>
        <p:spPr>
          <a:xfrm>
            <a:off x="4764881" y="3197526"/>
            <a:ext cx="2353866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İntegraz İnhibitörleri</a:t>
            </a:r>
            <a:endParaRPr lang="en-US" sz="1808" dirty="0"/>
          </a:p>
        </p:txBody>
      </p:sp>
      <p:sp>
        <p:nvSpPr>
          <p:cNvPr id="22" name="Shape 19"/>
          <p:cNvSpPr/>
          <p:nvPr/>
        </p:nvSpPr>
        <p:spPr>
          <a:xfrm>
            <a:off x="4836319" y="3534984"/>
            <a:ext cx="1539478" cy="271463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3" name="Text 20"/>
          <p:cNvSpPr/>
          <p:nvPr/>
        </p:nvSpPr>
        <p:spPr>
          <a:xfrm>
            <a:off x="4836319" y="3534984"/>
            <a:ext cx="1539478" cy="271463"/>
          </a:xfrm>
          <a:prstGeom prst="rect">
            <a:avLst/>
          </a:prstGeom>
          <a:noFill/>
          <a:ln/>
        </p:spPr>
        <p:txBody>
          <a:bodyPr wrap="none" lIns="127508" tIns="42545" rIns="127508" bIns="42545" rtlCol="0" anchor="ctr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2026 İlk Seçenek</a:t>
            </a:r>
            <a:endParaRPr lang="en-US" sz="1193" dirty="0"/>
          </a:p>
        </p:txBody>
      </p:sp>
      <p:sp>
        <p:nvSpPr>
          <p:cNvPr id="24" name="Text 21"/>
          <p:cNvSpPr/>
          <p:nvPr/>
        </p:nvSpPr>
        <p:spPr>
          <a:xfrm>
            <a:off x="4764881" y="3999328"/>
            <a:ext cx="3721894" cy="5600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Viral DNA'nın insan DNA'sına entegre olmasını engeller.</a:t>
            </a:r>
            <a:endParaRPr lang="en-US" sz="1397" dirty="0"/>
          </a:p>
        </p:txBody>
      </p:sp>
      <p:sp>
        <p:nvSpPr>
          <p:cNvPr id="25" name="Text 22"/>
          <p:cNvSpPr/>
          <p:nvPr/>
        </p:nvSpPr>
        <p:spPr>
          <a:xfrm>
            <a:off x="4764881" y="4666543"/>
            <a:ext cx="3721894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486" i="1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Örn: Dolutegravir, Bictegravir</a:t>
            </a:r>
            <a:endParaRPr lang="en-US" sz="1486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28625" y="285750"/>
            <a:ext cx="8286750" cy="504332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Temel Antiretroviral Ajanlar</a:t>
            </a:r>
            <a:endParaRPr lang="en-US" sz="2436" dirty="0"/>
          </a:p>
        </p:txBody>
      </p:sp>
      <p:sp>
        <p:nvSpPr>
          <p:cNvPr id="4" name="Shape 1"/>
          <p:cNvSpPr/>
          <p:nvPr/>
        </p:nvSpPr>
        <p:spPr>
          <a:xfrm>
            <a:off x="428625" y="932957"/>
            <a:ext cx="2666991" cy="3786718"/>
          </a:xfrm>
          <a:prstGeom prst="rect">
            <a:avLst/>
          </a:prstGeom>
          <a:solidFill>
            <a:srgbClr val="F5F5F5"/>
          </a:solidFill>
          <a:ln/>
        </p:spPr>
      </p:sp>
      <p:sp>
        <p:nvSpPr>
          <p:cNvPr id="5" name="Shape 2"/>
          <p:cNvSpPr/>
          <p:nvPr/>
        </p:nvSpPr>
        <p:spPr>
          <a:xfrm>
            <a:off x="428625" y="932957"/>
            <a:ext cx="2666991" cy="35719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14350" y="1018682"/>
            <a:ext cx="2495541" cy="353616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Zidovudin</a:t>
            </a:r>
            <a:endParaRPr lang="en-US" sz="1602" dirty="0"/>
          </a:p>
        </p:txBody>
      </p:sp>
      <p:sp>
        <p:nvSpPr>
          <p:cNvPr id="7" name="Text 4"/>
          <p:cNvSpPr/>
          <p:nvPr/>
        </p:nvSpPr>
        <p:spPr>
          <a:xfrm>
            <a:off x="514350" y="1479454"/>
            <a:ext cx="2495541" cy="20002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i="1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(AZT - NRTI)</a:t>
            </a:r>
            <a:endParaRPr lang="en-US" sz="1193" dirty="0"/>
          </a:p>
        </p:txBody>
      </p:sp>
      <p:sp>
        <p:nvSpPr>
          <p:cNvPr id="8" name="Text 5"/>
          <p:cNvSpPr/>
          <p:nvPr/>
        </p:nvSpPr>
        <p:spPr>
          <a:xfrm>
            <a:off x="514350" y="1786635"/>
            <a:ext cx="2495541" cy="720040"/>
          </a:xfrm>
          <a:prstGeom prst="rect">
            <a:avLst/>
          </a:prstGeom>
          <a:noFill/>
          <a:ln/>
        </p:spPr>
        <p:txBody>
          <a:bodyPr wrap="square" lIns="21259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Tarihsel Önem:</a:t>
            </a: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HIV tedavisi için onaylanan </a:t>
            </a:r>
            <a:r>
              <a:rPr lang="en-US" sz="1193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ilk</a:t>
            </a: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antiretroviral ilaçtır.</a:t>
            </a:r>
            <a:endParaRPr lang="en-US" sz="1193" dirty="0"/>
          </a:p>
        </p:txBody>
      </p:sp>
      <p:sp>
        <p:nvSpPr>
          <p:cNvPr id="9" name="Text 6"/>
          <p:cNvSpPr/>
          <p:nvPr/>
        </p:nvSpPr>
        <p:spPr>
          <a:xfrm>
            <a:off x="514350" y="2563825"/>
            <a:ext cx="2495541" cy="1200066"/>
          </a:xfrm>
          <a:prstGeom prst="rect">
            <a:avLst/>
          </a:prstGeom>
          <a:noFill/>
          <a:ln/>
        </p:spPr>
        <p:txBody>
          <a:bodyPr wrap="square" lIns="21259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Kullanım:</a:t>
            </a: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Günümüzde rutin ilk seçenek değildir, ancak gebelerde anneden bebeğe geçişi önlemede hâlâ yeri vardır.</a:t>
            </a:r>
            <a:endParaRPr lang="en-US" sz="1193" dirty="0"/>
          </a:p>
        </p:txBody>
      </p:sp>
      <p:sp>
        <p:nvSpPr>
          <p:cNvPr id="10" name="Text 7"/>
          <p:cNvSpPr/>
          <p:nvPr/>
        </p:nvSpPr>
        <p:spPr>
          <a:xfrm>
            <a:off x="514350" y="3821041"/>
            <a:ext cx="2495541" cy="720040"/>
          </a:xfrm>
          <a:prstGeom prst="rect">
            <a:avLst/>
          </a:prstGeom>
          <a:noFill/>
          <a:ln/>
        </p:spPr>
        <p:txBody>
          <a:bodyPr wrap="square" lIns="21259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Yan Etki:</a:t>
            </a: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En önemli toksisitesi </a:t>
            </a:r>
            <a:r>
              <a:rPr lang="en-US" sz="1193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kemik iliği supresyonudur</a:t>
            </a: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(anemi, nötropeni).</a:t>
            </a:r>
            <a:endParaRPr lang="en-US" sz="1193" dirty="0"/>
          </a:p>
        </p:txBody>
      </p:sp>
      <p:sp>
        <p:nvSpPr>
          <p:cNvPr id="11" name="Shape 8"/>
          <p:cNvSpPr/>
          <p:nvPr/>
        </p:nvSpPr>
        <p:spPr>
          <a:xfrm>
            <a:off x="3238491" y="932957"/>
            <a:ext cx="2666991" cy="3750999"/>
          </a:xfrm>
          <a:prstGeom prst="rect">
            <a:avLst/>
          </a:prstGeom>
          <a:solidFill>
            <a:srgbClr val="F5F5F5"/>
          </a:solidFill>
          <a:ln/>
        </p:spPr>
      </p:sp>
      <p:sp>
        <p:nvSpPr>
          <p:cNvPr id="12" name="Shape 9"/>
          <p:cNvSpPr/>
          <p:nvPr/>
        </p:nvSpPr>
        <p:spPr>
          <a:xfrm>
            <a:off x="3238491" y="932957"/>
            <a:ext cx="2666991" cy="35719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3" name="Text 10"/>
          <p:cNvSpPr/>
          <p:nvPr/>
        </p:nvSpPr>
        <p:spPr>
          <a:xfrm>
            <a:off x="514350" y="1772348"/>
            <a:ext cx="76795" cy="3000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499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499" dirty="0"/>
          </a:p>
        </p:txBody>
      </p:sp>
      <p:sp>
        <p:nvSpPr>
          <p:cNvPr id="14" name="Text 11"/>
          <p:cNvSpPr/>
          <p:nvPr/>
        </p:nvSpPr>
        <p:spPr>
          <a:xfrm>
            <a:off x="514350" y="2549537"/>
            <a:ext cx="76795" cy="3000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499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499" dirty="0"/>
          </a:p>
        </p:txBody>
      </p:sp>
      <p:sp>
        <p:nvSpPr>
          <p:cNvPr id="15" name="Text 12"/>
          <p:cNvSpPr/>
          <p:nvPr/>
        </p:nvSpPr>
        <p:spPr>
          <a:xfrm>
            <a:off x="514350" y="3806754"/>
            <a:ext cx="76795" cy="3000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499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499" dirty="0"/>
          </a:p>
        </p:txBody>
      </p:sp>
      <p:sp>
        <p:nvSpPr>
          <p:cNvPr id="16" name="Text 13"/>
          <p:cNvSpPr/>
          <p:nvPr/>
        </p:nvSpPr>
        <p:spPr>
          <a:xfrm>
            <a:off x="3324216" y="1018682"/>
            <a:ext cx="2495541" cy="353616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Dolutegravir</a:t>
            </a:r>
            <a:endParaRPr lang="en-US" sz="1602" dirty="0"/>
          </a:p>
        </p:txBody>
      </p:sp>
      <p:sp>
        <p:nvSpPr>
          <p:cNvPr id="17" name="Text 14"/>
          <p:cNvSpPr/>
          <p:nvPr/>
        </p:nvSpPr>
        <p:spPr>
          <a:xfrm>
            <a:off x="3324216" y="1479454"/>
            <a:ext cx="2495541" cy="20002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i="1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(DTG - İntegraz İnhibitörü)</a:t>
            </a:r>
            <a:endParaRPr lang="en-US" sz="1193" dirty="0"/>
          </a:p>
        </p:txBody>
      </p:sp>
      <p:sp>
        <p:nvSpPr>
          <p:cNvPr id="18" name="Text 15"/>
          <p:cNvSpPr/>
          <p:nvPr/>
        </p:nvSpPr>
        <p:spPr>
          <a:xfrm>
            <a:off x="3324216" y="1786635"/>
            <a:ext cx="2495541" cy="960053"/>
          </a:xfrm>
          <a:prstGeom prst="rect">
            <a:avLst/>
          </a:prstGeom>
          <a:noFill/>
          <a:ln/>
        </p:spPr>
        <p:txBody>
          <a:bodyPr wrap="square" lIns="21259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Güncel Durum:</a:t>
            </a: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2026 WHO kılavuzlarına göre </a:t>
            </a:r>
            <a:r>
              <a:rPr lang="en-US" sz="1193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ilk seçenek</a:t>
            </a: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(tercih edilen) tedavi rejimlerinin temel taşıdır.</a:t>
            </a:r>
            <a:endParaRPr lang="en-US" sz="1193" dirty="0"/>
          </a:p>
        </p:txBody>
      </p:sp>
      <p:sp>
        <p:nvSpPr>
          <p:cNvPr id="19" name="Text 16"/>
          <p:cNvSpPr/>
          <p:nvPr/>
        </p:nvSpPr>
        <p:spPr>
          <a:xfrm>
            <a:off x="3324216" y="2803838"/>
            <a:ext cx="2495541" cy="720040"/>
          </a:xfrm>
          <a:prstGeom prst="rect">
            <a:avLst/>
          </a:prstGeom>
          <a:noFill/>
          <a:ln/>
        </p:spPr>
        <p:txBody>
          <a:bodyPr wrap="square" lIns="21259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Avantajları:</a:t>
            </a: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Viral direnç gelişimine karşı </a:t>
            </a:r>
            <a:r>
              <a:rPr lang="en-US" sz="1193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yüksek genetik bariyeri</a:t>
            </a: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vardır.</a:t>
            </a:r>
            <a:endParaRPr lang="en-US" sz="1193" dirty="0"/>
          </a:p>
        </p:txBody>
      </p:sp>
      <p:sp>
        <p:nvSpPr>
          <p:cNvPr id="20" name="Text 17"/>
          <p:cNvSpPr/>
          <p:nvPr/>
        </p:nvSpPr>
        <p:spPr>
          <a:xfrm>
            <a:off x="3324216" y="3581028"/>
            <a:ext cx="2495541" cy="720040"/>
          </a:xfrm>
          <a:prstGeom prst="rect">
            <a:avLst/>
          </a:prstGeom>
          <a:noFill/>
          <a:ln/>
        </p:spPr>
        <p:txBody>
          <a:bodyPr wrap="square" lIns="21259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Tolere Edilebilirlik:</a:t>
            </a: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Yan etki profili düşüktür ve hasta uyumu yüksektir.</a:t>
            </a:r>
            <a:endParaRPr lang="en-US" sz="1193" dirty="0"/>
          </a:p>
        </p:txBody>
      </p:sp>
      <p:sp>
        <p:nvSpPr>
          <p:cNvPr id="21" name="Shape 18"/>
          <p:cNvSpPr/>
          <p:nvPr/>
        </p:nvSpPr>
        <p:spPr>
          <a:xfrm>
            <a:off x="6048356" y="932957"/>
            <a:ext cx="2666991" cy="3750999"/>
          </a:xfrm>
          <a:prstGeom prst="rect">
            <a:avLst/>
          </a:prstGeom>
          <a:solidFill>
            <a:srgbClr val="F5F5F5"/>
          </a:solidFill>
          <a:ln/>
        </p:spPr>
      </p:sp>
      <p:sp>
        <p:nvSpPr>
          <p:cNvPr id="22" name="Shape 19"/>
          <p:cNvSpPr/>
          <p:nvPr/>
        </p:nvSpPr>
        <p:spPr>
          <a:xfrm>
            <a:off x="6048356" y="932957"/>
            <a:ext cx="2666991" cy="35719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3" name="Text 20"/>
          <p:cNvSpPr/>
          <p:nvPr/>
        </p:nvSpPr>
        <p:spPr>
          <a:xfrm>
            <a:off x="3324216" y="1772348"/>
            <a:ext cx="76795" cy="3000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499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499" dirty="0"/>
          </a:p>
        </p:txBody>
      </p:sp>
      <p:sp>
        <p:nvSpPr>
          <p:cNvPr id="24" name="Text 21"/>
          <p:cNvSpPr/>
          <p:nvPr/>
        </p:nvSpPr>
        <p:spPr>
          <a:xfrm>
            <a:off x="3324216" y="2789551"/>
            <a:ext cx="76795" cy="3000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499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499" dirty="0"/>
          </a:p>
        </p:txBody>
      </p:sp>
      <p:sp>
        <p:nvSpPr>
          <p:cNvPr id="25" name="Text 22"/>
          <p:cNvSpPr/>
          <p:nvPr/>
        </p:nvSpPr>
        <p:spPr>
          <a:xfrm>
            <a:off x="3324216" y="3566740"/>
            <a:ext cx="76795" cy="3000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499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499" dirty="0"/>
          </a:p>
        </p:txBody>
      </p:sp>
      <p:sp>
        <p:nvSpPr>
          <p:cNvPr id="26" name="Text 23"/>
          <p:cNvSpPr/>
          <p:nvPr/>
        </p:nvSpPr>
        <p:spPr>
          <a:xfrm>
            <a:off x="6134081" y="1018682"/>
            <a:ext cx="2495541" cy="353616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Bictegravir</a:t>
            </a:r>
            <a:endParaRPr lang="en-US" sz="1602" dirty="0"/>
          </a:p>
        </p:txBody>
      </p:sp>
      <p:sp>
        <p:nvSpPr>
          <p:cNvPr id="27" name="Text 24"/>
          <p:cNvSpPr/>
          <p:nvPr/>
        </p:nvSpPr>
        <p:spPr>
          <a:xfrm>
            <a:off x="6134081" y="1479454"/>
            <a:ext cx="2495541" cy="20002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i="1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(BIC - İntegraz İnhibitörü)</a:t>
            </a:r>
            <a:endParaRPr lang="en-US" sz="1193" dirty="0"/>
          </a:p>
        </p:txBody>
      </p:sp>
      <p:sp>
        <p:nvSpPr>
          <p:cNvPr id="28" name="Text 25"/>
          <p:cNvSpPr/>
          <p:nvPr/>
        </p:nvSpPr>
        <p:spPr>
          <a:xfrm>
            <a:off x="6134081" y="1786635"/>
            <a:ext cx="2495541" cy="720040"/>
          </a:xfrm>
          <a:prstGeom prst="rect">
            <a:avLst/>
          </a:prstGeom>
          <a:noFill/>
          <a:ln/>
        </p:spPr>
        <p:txBody>
          <a:bodyPr wrap="square" lIns="21259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Özellik:</a:t>
            </a: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En yeni ve en güçlü integraz inhibitörlerinden biridir.</a:t>
            </a:r>
            <a:endParaRPr lang="en-US" sz="1193" dirty="0"/>
          </a:p>
        </p:txBody>
      </p:sp>
      <p:sp>
        <p:nvSpPr>
          <p:cNvPr id="29" name="Text 26"/>
          <p:cNvSpPr/>
          <p:nvPr/>
        </p:nvSpPr>
        <p:spPr>
          <a:xfrm>
            <a:off x="6134081" y="2563825"/>
            <a:ext cx="2495541" cy="960053"/>
          </a:xfrm>
          <a:prstGeom prst="rect">
            <a:avLst/>
          </a:prstGeom>
          <a:noFill/>
          <a:ln/>
        </p:spPr>
        <p:txBody>
          <a:bodyPr wrap="square" lIns="21259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Kullanım:</a:t>
            </a: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Genellikle TAF ve FTC ile birlikte </a:t>
            </a:r>
            <a:r>
              <a:rPr lang="en-US" sz="1193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tek tablet rejimi</a:t>
            </a: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(günde tek hap) olarak kullanılır.</a:t>
            </a:r>
            <a:endParaRPr lang="en-US" sz="1193" dirty="0"/>
          </a:p>
        </p:txBody>
      </p:sp>
      <p:sp>
        <p:nvSpPr>
          <p:cNvPr id="30" name="Text 27"/>
          <p:cNvSpPr/>
          <p:nvPr/>
        </p:nvSpPr>
        <p:spPr>
          <a:xfrm>
            <a:off x="6134081" y="3581028"/>
            <a:ext cx="2495541" cy="720040"/>
          </a:xfrm>
          <a:prstGeom prst="rect">
            <a:avLst/>
          </a:prstGeom>
          <a:noFill/>
          <a:ln/>
        </p:spPr>
        <p:txBody>
          <a:bodyPr wrap="square" lIns="21259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Etkinlik:</a:t>
            </a: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Hızlı viral supresyon sağlar ve direnç gelişimi son derece nadirdir.</a:t>
            </a:r>
            <a:endParaRPr lang="en-US" sz="1193" dirty="0"/>
          </a:p>
        </p:txBody>
      </p:sp>
      <p:sp>
        <p:nvSpPr>
          <p:cNvPr id="31" name="Text 28"/>
          <p:cNvSpPr/>
          <p:nvPr/>
        </p:nvSpPr>
        <p:spPr>
          <a:xfrm>
            <a:off x="6134081" y="1772348"/>
            <a:ext cx="76795" cy="3000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499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499" dirty="0"/>
          </a:p>
        </p:txBody>
      </p:sp>
      <p:sp>
        <p:nvSpPr>
          <p:cNvPr id="32" name="Text 29"/>
          <p:cNvSpPr/>
          <p:nvPr/>
        </p:nvSpPr>
        <p:spPr>
          <a:xfrm>
            <a:off x="6134081" y="2549537"/>
            <a:ext cx="76795" cy="3000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499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499" dirty="0"/>
          </a:p>
        </p:txBody>
      </p:sp>
      <p:sp>
        <p:nvSpPr>
          <p:cNvPr id="33" name="Text 30"/>
          <p:cNvSpPr/>
          <p:nvPr/>
        </p:nvSpPr>
        <p:spPr>
          <a:xfrm>
            <a:off x="6134081" y="3566740"/>
            <a:ext cx="76795" cy="3000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499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499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Hepatit B ve C: Temel Farklar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3857625" cy="3752813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714375" y="1473036"/>
            <a:ext cx="3571875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ctr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Hepatit B (HBV)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714375" y="2071325"/>
            <a:ext cx="3571875" cy="320018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DNA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virüsüdür.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714375" y="2534217"/>
            <a:ext cx="3571875" cy="320018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Amaç: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Virüsü baskılamak.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714375" y="2997110"/>
            <a:ext cx="3571875" cy="320018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Tam şifa (kür)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nadirdir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602" dirty="0"/>
          </a:p>
        </p:txBody>
      </p:sp>
      <p:sp>
        <p:nvSpPr>
          <p:cNvPr id="10" name="Text 7"/>
          <p:cNvSpPr/>
          <p:nvPr/>
        </p:nvSpPr>
        <p:spPr>
          <a:xfrm>
            <a:off x="714375" y="3460003"/>
            <a:ext cx="357187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Genellikle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ömür boyu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tedavi gerektirir.</a:t>
            </a:r>
            <a:endParaRPr lang="en-US" sz="1602" dirty="0"/>
          </a:p>
        </p:txBody>
      </p:sp>
      <p:sp>
        <p:nvSpPr>
          <p:cNvPr id="11" name="Shape 8"/>
          <p:cNvSpPr/>
          <p:nvPr/>
        </p:nvSpPr>
        <p:spPr>
          <a:xfrm>
            <a:off x="4714875" y="1330161"/>
            <a:ext cx="3857625" cy="3752813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2" name="Shape 9"/>
          <p:cNvSpPr/>
          <p:nvPr/>
        </p:nvSpPr>
        <p:spPr>
          <a:xfrm>
            <a:off x="4714875" y="1330161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3" name="Text 10"/>
          <p:cNvSpPr/>
          <p:nvPr/>
        </p:nvSpPr>
        <p:spPr>
          <a:xfrm>
            <a:off x="714375" y="2028462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4" name="Text 11"/>
          <p:cNvSpPr/>
          <p:nvPr/>
        </p:nvSpPr>
        <p:spPr>
          <a:xfrm>
            <a:off x="714375" y="2491355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5" name="Text 12"/>
          <p:cNvSpPr/>
          <p:nvPr/>
        </p:nvSpPr>
        <p:spPr>
          <a:xfrm>
            <a:off x="714375" y="2954248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6" name="Text 13"/>
          <p:cNvSpPr/>
          <p:nvPr/>
        </p:nvSpPr>
        <p:spPr>
          <a:xfrm>
            <a:off x="714375" y="3417140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7" name="Text 14"/>
          <p:cNvSpPr/>
          <p:nvPr/>
        </p:nvSpPr>
        <p:spPr>
          <a:xfrm>
            <a:off x="4857750" y="1473036"/>
            <a:ext cx="3571875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ctr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Hepatit C (HCV)</a:t>
            </a:r>
            <a:endParaRPr lang="en-US" sz="2016" dirty="0"/>
          </a:p>
        </p:txBody>
      </p:sp>
      <p:sp>
        <p:nvSpPr>
          <p:cNvPr id="18" name="Text 15"/>
          <p:cNvSpPr/>
          <p:nvPr/>
        </p:nvSpPr>
        <p:spPr>
          <a:xfrm>
            <a:off x="4857750" y="2071325"/>
            <a:ext cx="3571875" cy="320018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RNA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virüsüdür.</a:t>
            </a:r>
            <a:endParaRPr lang="en-US" sz="1602" dirty="0"/>
          </a:p>
        </p:txBody>
      </p:sp>
      <p:sp>
        <p:nvSpPr>
          <p:cNvPr id="19" name="Text 16"/>
          <p:cNvSpPr/>
          <p:nvPr/>
        </p:nvSpPr>
        <p:spPr>
          <a:xfrm>
            <a:off x="4857750" y="2534217"/>
            <a:ext cx="357187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Amaç: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Virüsü tamamen yok etmek.</a:t>
            </a:r>
            <a:endParaRPr lang="en-US" sz="1602" dirty="0"/>
          </a:p>
        </p:txBody>
      </p:sp>
      <p:sp>
        <p:nvSpPr>
          <p:cNvPr id="20" name="Text 17"/>
          <p:cNvSpPr/>
          <p:nvPr/>
        </p:nvSpPr>
        <p:spPr>
          <a:xfrm>
            <a:off x="4857750" y="3317128"/>
            <a:ext cx="357187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Yeni ilaçlarla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%95+ tam şifa (kür)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sağlanır.</a:t>
            </a:r>
            <a:endParaRPr lang="en-US" sz="1602" dirty="0"/>
          </a:p>
        </p:txBody>
      </p:sp>
      <p:sp>
        <p:nvSpPr>
          <p:cNvPr id="21" name="Text 18"/>
          <p:cNvSpPr/>
          <p:nvPr/>
        </p:nvSpPr>
        <p:spPr>
          <a:xfrm>
            <a:off x="4857750" y="4100038"/>
            <a:ext cx="357187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Tedavi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kısa sürelidir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(8-12 hafta).</a:t>
            </a:r>
            <a:endParaRPr lang="en-US" sz="1602" dirty="0"/>
          </a:p>
        </p:txBody>
      </p:sp>
      <p:sp>
        <p:nvSpPr>
          <p:cNvPr id="22" name="Text 19"/>
          <p:cNvSpPr/>
          <p:nvPr/>
        </p:nvSpPr>
        <p:spPr>
          <a:xfrm>
            <a:off x="4857750" y="2028462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3" name="Text 20"/>
          <p:cNvSpPr/>
          <p:nvPr/>
        </p:nvSpPr>
        <p:spPr>
          <a:xfrm>
            <a:off x="4857750" y="2491355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4" name="Text 21"/>
          <p:cNvSpPr/>
          <p:nvPr/>
        </p:nvSpPr>
        <p:spPr>
          <a:xfrm>
            <a:off x="4857750" y="3274265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5" name="Text 22"/>
          <p:cNvSpPr/>
          <p:nvPr/>
        </p:nvSpPr>
        <p:spPr>
          <a:xfrm>
            <a:off x="4857750" y="4057176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28625" y="285750"/>
            <a:ext cx="8286750" cy="504332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Kronik Hepatit B Tedavisi (2026)</a:t>
            </a:r>
            <a:endParaRPr lang="en-US" sz="2436" dirty="0"/>
          </a:p>
        </p:txBody>
      </p:sp>
      <p:sp>
        <p:nvSpPr>
          <p:cNvPr id="4" name="Shape 1"/>
          <p:cNvSpPr/>
          <p:nvPr/>
        </p:nvSpPr>
        <p:spPr>
          <a:xfrm>
            <a:off x="428625" y="932957"/>
            <a:ext cx="2686050" cy="2851668"/>
          </a:xfrm>
          <a:prstGeom prst="rect">
            <a:avLst/>
          </a:prstGeom>
          <a:solidFill>
            <a:srgbClr val="F5F5F5"/>
          </a:solidFill>
          <a:ln/>
        </p:spPr>
      </p:sp>
      <p:sp>
        <p:nvSpPr>
          <p:cNvPr id="5" name="Shape 2"/>
          <p:cNvSpPr/>
          <p:nvPr/>
        </p:nvSpPr>
        <p:spPr>
          <a:xfrm>
            <a:off x="428625" y="932957"/>
            <a:ext cx="2686050" cy="35719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14350" y="1018682"/>
            <a:ext cx="2514600" cy="607219"/>
          </a:xfrm>
          <a:prstGeom prst="rect">
            <a:avLst/>
          </a:prstGeom>
          <a:noFill/>
          <a:ln/>
        </p:spPr>
        <p:txBody>
          <a:bodyPr wrap="square" lIns="0" tIns="0" rIns="0" bIns="68072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Nükleoz(t)id Analogları (NAs)</a:t>
            </a:r>
            <a:endParaRPr lang="en-US" sz="1602" dirty="0"/>
          </a:p>
        </p:txBody>
      </p:sp>
      <p:sp>
        <p:nvSpPr>
          <p:cNvPr id="7" name="Text 4"/>
          <p:cNvSpPr/>
          <p:nvPr/>
        </p:nvSpPr>
        <p:spPr>
          <a:xfrm>
            <a:off x="514350" y="1697338"/>
            <a:ext cx="2514600" cy="480027"/>
          </a:xfrm>
          <a:prstGeom prst="rect">
            <a:avLst/>
          </a:prstGeom>
          <a:noFill/>
          <a:ln/>
        </p:spPr>
        <p:txBody>
          <a:bodyPr wrap="square" lIns="21259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İlaçlar:</a:t>
            </a: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Entekavir, Tenofovir (TDF, TAF).</a:t>
            </a:r>
            <a:endParaRPr lang="en-US" sz="1193" dirty="0"/>
          </a:p>
        </p:txBody>
      </p:sp>
      <p:sp>
        <p:nvSpPr>
          <p:cNvPr id="8" name="Text 5"/>
          <p:cNvSpPr/>
          <p:nvPr/>
        </p:nvSpPr>
        <p:spPr>
          <a:xfrm>
            <a:off x="514350" y="2248802"/>
            <a:ext cx="2514600" cy="240013"/>
          </a:xfrm>
          <a:prstGeom prst="rect">
            <a:avLst/>
          </a:prstGeom>
          <a:noFill/>
          <a:ln/>
        </p:spPr>
        <p:txBody>
          <a:bodyPr wrap="none" lIns="21259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Kullanım:</a:t>
            </a: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Oral, iyi tolere edilir.</a:t>
            </a:r>
            <a:endParaRPr lang="en-US" sz="1193" dirty="0"/>
          </a:p>
        </p:txBody>
      </p:sp>
      <p:sp>
        <p:nvSpPr>
          <p:cNvPr id="9" name="Text 6"/>
          <p:cNvSpPr/>
          <p:nvPr/>
        </p:nvSpPr>
        <p:spPr>
          <a:xfrm>
            <a:off x="514350" y="2560253"/>
            <a:ext cx="2514600" cy="480027"/>
          </a:xfrm>
          <a:prstGeom prst="rect">
            <a:avLst/>
          </a:prstGeom>
          <a:noFill/>
          <a:ln/>
        </p:spPr>
        <p:txBody>
          <a:bodyPr wrap="square" lIns="21259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Özellik:</a:t>
            </a: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Güçlü antiviral etki ve </a:t>
            </a:r>
            <a:r>
              <a:rPr lang="en-US" sz="1193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yüksek genetik bariyer</a:t>
            </a: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193" dirty="0"/>
          </a:p>
        </p:txBody>
      </p:sp>
      <p:sp>
        <p:nvSpPr>
          <p:cNvPr id="10" name="Text 7"/>
          <p:cNvSpPr/>
          <p:nvPr/>
        </p:nvSpPr>
        <p:spPr>
          <a:xfrm>
            <a:off x="514350" y="3111717"/>
            <a:ext cx="2514600" cy="480027"/>
          </a:xfrm>
          <a:prstGeom prst="rect">
            <a:avLst/>
          </a:prstGeom>
          <a:noFill/>
          <a:ln/>
        </p:spPr>
        <p:txBody>
          <a:bodyPr wrap="square" lIns="21259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Süre:</a:t>
            </a: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Genellikle uzun süreli (bazen ömür boyu).</a:t>
            </a:r>
            <a:endParaRPr lang="en-US" sz="1193" dirty="0"/>
          </a:p>
        </p:txBody>
      </p:sp>
      <p:sp>
        <p:nvSpPr>
          <p:cNvPr id="11" name="Shape 8"/>
          <p:cNvSpPr/>
          <p:nvPr/>
        </p:nvSpPr>
        <p:spPr>
          <a:xfrm>
            <a:off x="3286125" y="932957"/>
            <a:ext cx="2686050" cy="3331694"/>
          </a:xfrm>
          <a:prstGeom prst="rect">
            <a:avLst/>
          </a:prstGeom>
          <a:solidFill>
            <a:srgbClr val="F5F5F5"/>
          </a:solidFill>
          <a:ln/>
        </p:spPr>
      </p:sp>
      <p:sp>
        <p:nvSpPr>
          <p:cNvPr id="12" name="Shape 9"/>
          <p:cNvSpPr/>
          <p:nvPr/>
        </p:nvSpPr>
        <p:spPr>
          <a:xfrm>
            <a:off x="3286125" y="932957"/>
            <a:ext cx="2686050" cy="35719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3" name="Text 10"/>
          <p:cNvSpPr/>
          <p:nvPr/>
        </p:nvSpPr>
        <p:spPr>
          <a:xfrm>
            <a:off x="514350" y="1683051"/>
            <a:ext cx="76795" cy="3000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499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499" dirty="0"/>
          </a:p>
        </p:txBody>
      </p:sp>
      <p:sp>
        <p:nvSpPr>
          <p:cNvPr id="14" name="Text 11"/>
          <p:cNvSpPr/>
          <p:nvPr/>
        </p:nvSpPr>
        <p:spPr>
          <a:xfrm>
            <a:off x="514350" y="2234515"/>
            <a:ext cx="76795" cy="3000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499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499" dirty="0"/>
          </a:p>
        </p:txBody>
      </p:sp>
      <p:sp>
        <p:nvSpPr>
          <p:cNvPr id="15" name="Text 12"/>
          <p:cNvSpPr/>
          <p:nvPr/>
        </p:nvSpPr>
        <p:spPr>
          <a:xfrm>
            <a:off x="514350" y="2545966"/>
            <a:ext cx="76795" cy="3000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499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499" dirty="0"/>
          </a:p>
        </p:txBody>
      </p:sp>
      <p:sp>
        <p:nvSpPr>
          <p:cNvPr id="16" name="Text 13"/>
          <p:cNvSpPr/>
          <p:nvPr/>
        </p:nvSpPr>
        <p:spPr>
          <a:xfrm>
            <a:off x="514350" y="3097430"/>
            <a:ext cx="76795" cy="3000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499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499" dirty="0"/>
          </a:p>
        </p:txBody>
      </p:sp>
      <p:sp>
        <p:nvSpPr>
          <p:cNvPr id="17" name="Text 14"/>
          <p:cNvSpPr/>
          <p:nvPr/>
        </p:nvSpPr>
        <p:spPr>
          <a:xfrm>
            <a:off x="3371850" y="1018682"/>
            <a:ext cx="2514600" cy="607219"/>
          </a:xfrm>
          <a:prstGeom prst="rect">
            <a:avLst/>
          </a:prstGeom>
          <a:noFill/>
          <a:ln/>
        </p:spPr>
        <p:txBody>
          <a:bodyPr wrap="square" lIns="0" tIns="0" rIns="0" bIns="68072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Pegile İnterferon (Peg-IFN)</a:t>
            </a:r>
            <a:endParaRPr lang="en-US" sz="1602" dirty="0"/>
          </a:p>
        </p:txBody>
      </p:sp>
      <p:sp>
        <p:nvSpPr>
          <p:cNvPr id="18" name="Text 15"/>
          <p:cNvSpPr/>
          <p:nvPr/>
        </p:nvSpPr>
        <p:spPr>
          <a:xfrm>
            <a:off x="3371850" y="1697338"/>
            <a:ext cx="2514600" cy="480027"/>
          </a:xfrm>
          <a:prstGeom prst="rect">
            <a:avLst/>
          </a:prstGeom>
          <a:noFill/>
          <a:ln/>
        </p:spPr>
        <p:txBody>
          <a:bodyPr wrap="square" lIns="21259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Kullanım:</a:t>
            </a: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Subkutan enjeksiyonla uygulanır.</a:t>
            </a:r>
            <a:endParaRPr lang="en-US" sz="1193" dirty="0"/>
          </a:p>
        </p:txBody>
      </p:sp>
      <p:sp>
        <p:nvSpPr>
          <p:cNvPr id="19" name="Text 16"/>
          <p:cNvSpPr/>
          <p:nvPr/>
        </p:nvSpPr>
        <p:spPr>
          <a:xfrm>
            <a:off x="3371850" y="2248802"/>
            <a:ext cx="2514600" cy="480027"/>
          </a:xfrm>
          <a:prstGeom prst="rect">
            <a:avLst/>
          </a:prstGeom>
          <a:noFill/>
          <a:ln/>
        </p:spPr>
        <p:txBody>
          <a:bodyPr wrap="square" lIns="21259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Süre:</a:t>
            </a: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Sınırlı süreli tedavi (çoğunlukla 48 hafta).</a:t>
            </a:r>
            <a:endParaRPr lang="en-US" sz="1193" dirty="0"/>
          </a:p>
        </p:txBody>
      </p:sp>
      <p:sp>
        <p:nvSpPr>
          <p:cNvPr id="20" name="Text 17"/>
          <p:cNvSpPr/>
          <p:nvPr/>
        </p:nvSpPr>
        <p:spPr>
          <a:xfrm>
            <a:off x="3371850" y="2800266"/>
            <a:ext cx="2514600" cy="480027"/>
          </a:xfrm>
          <a:prstGeom prst="rect">
            <a:avLst/>
          </a:prstGeom>
          <a:noFill/>
          <a:ln/>
        </p:spPr>
        <p:txBody>
          <a:bodyPr wrap="square" lIns="21259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Etki:</a:t>
            </a: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Antiviral ve </a:t>
            </a:r>
            <a:r>
              <a:rPr lang="en-US" sz="1193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immünomodülatör</a:t>
            </a: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etki.</a:t>
            </a:r>
            <a:endParaRPr lang="en-US" sz="1193" dirty="0"/>
          </a:p>
        </p:txBody>
      </p:sp>
      <p:sp>
        <p:nvSpPr>
          <p:cNvPr id="21" name="Text 18"/>
          <p:cNvSpPr/>
          <p:nvPr/>
        </p:nvSpPr>
        <p:spPr>
          <a:xfrm>
            <a:off x="3371850" y="3351730"/>
            <a:ext cx="2514600" cy="720040"/>
          </a:xfrm>
          <a:prstGeom prst="rect">
            <a:avLst/>
          </a:prstGeom>
          <a:noFill/>
          <a:ln/>
        </p:spPr>
        <p:txBody>
          <a:bodyPr wrap="square" lIns="212598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Dezavantaj:</a:t>
            </a: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Yan etkiler (grip benzeri semptomlar, depresyon vb.).</a:t>
            </a:r>
            <a:endParaRPr lang="en-US" sz="1193" dirty="0"/>
          </a:p>
        </p:txBody>
      </p:sp>
      <p:sp>
        <p:nvSpPr>
          <p:cNvPr id="22" name="Shape 19"/>
          <p:cNvSpPr/>
          <p:nvPr/>
        </p:nvSpPr>
        <p:spPr>
          <a:xfrm>
            <a:off x="6143625" y="932957"/>
            <a:ext cx="2571750" cy="2362321"/>
          </a:xfrm>
          <a:prstGeom prst="rect">
            <a:avLst/>
          </a:prstGeom>
          <a:solidFill>
            <a:srgbClr val="FFF0F0"/>
          </a:solidFill>
          <a:ln/>
        </p:spPr>
      </p:sp>
      <p:sp>
        <p:nvSpPr>
          <p:cNvPr id="23" name="Shape 20"/>
          <p:cNvSpPr/>
          <p:nvPr/>
        </p:nvSpPr>
        <p:spPr>
          <a:xfrm>
            <a:off x="6143625" y="932957"/>
            <a:ext cx="57150" cy="2362321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4" name="Text 21"/>
          <p:cNvSpPr/>
          <p:nvPr/>
        </p:nvSpPr>
        <p:spPr>
          <a:xfrm>
            <a:off x="3371850" y="1683051"/>
            <a:ext cx="76795" cy="3000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499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499" dirty="0"/>
          </a:p>
        </p:txBody>
      </p:sp>
      <p:sp>
        <p:nvSpPr>
          <p:cNvPr id="25" name="Text 22"/>
          <p:cNvSpPr/>
          <p:nvPr/>
        </p:nvSpPr>
        <p:spPr>
          <a:xfrm>
            <a:off x="3371850" y="2234515"/>
            <a:ext cx="76795" cy="3000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499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499" dirty="0"/>
          </a:p>
        </p:txBody>
      </p:sp>
      <p:sp>
        <p:nvSpPr>
          <p:cNvPr id="26" name="Text 23"/>
          <p:cNvSpPr/>
          <p:nvPr/>
        </p:nvSpPr>
        <p:spPr>
          <a:xfrm>
            <a:off x="3371850" y="2785979"/>
            <a:ext cx="76795" cy="3000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499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499" dirty="0"/>
          </a:p>
        </p:txBody>
      </p:sp>
      <p:sp>
        <p:nvSpPr>
          <p:cNvPr id="27" name="Text 24"/>
          <p:cNvSpPr/>
          <p:nvPr/>
        </p:nvSpPr>
        <p:spPr>
          <a:xfrm>
            <a:off x="3371850" y="3337443"/>
            <a:ext cx="76795" cy="3000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499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499" dirty="0"/>
          </a:p>
        </p:txBody>
      </p:sp>
      <p:sp>
        <p:nvSpPr>
          <p:cNvPr id="28" name="Text 25"/>
          <p:cNvSpPr/>
          <p:nvPr/>
        </p:nvSpPr>
        <p:spPr>
          <a:xfrm>
            <a:off x="6272213" y="1018682"/>
            <a:ext cx="2314575" cy="4679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2026 Güncel Kılavuz Yaklaşımı</a:t>
            </a:r>
            <a:endParaRPr lang="en-US" sz="1397" dirty="0"/>
          </a:p>
        </p:txBody>
      </p:sp>
      <p:sp>
        <p:nvSpPr>
          <p:cNvPr id="29" name="Text 26"/>
          <p:cNvSpPr/>
          <p:nvPr/>
        </p:nvSpPr>
        <p:spPr>
          <a:xfrm>
            <a:off x="6272213" y="1529460"/>
            <a:ext cx="2314575" cy="168009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İlk seçenek genellikle yüksek direnç bariyerli </a:t>
            </a:r>
            <a:r>
              <a:rPr lang="en-US" sz="1193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NAs (Entekavir veya Tenofovir)</a:t>
            </a:r>
            <a:r>
              <a:rPr lang="en-US" sz="1193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ajanlarıdır. Saptanabilir HBV DNA düzeyi olan HBsAg-pozitif biremler antiviral tedavi adayıdır.</a:t>
            </a:r>
            <a:endParaRPr lang="en-US" sz="1193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7379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28625" y="285750"/>
            <a:ext cx="8286750" cy="504332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Hepatit C Tedavisinde Devrim: DAA'lar</a:t>
            </a:r>
            <a:endParaRPr lang="en-US" sz="2436" dirty="0"/>
          </a:p>
        </p:txBody>
      </p:sp>
      <p:sp>
        <p:nvSpPr>
          <p:cNvPr id="4" name="Shape 1"/>
          <p:cNvSpPr/>
          <p:nvPr/>
        </p:nvSpPr>
        <p:spPr>
          <a:xfrm>
            <a:off x="428625" y="1004395"/>
            <a:ext cx="3964781" cy="444698"/>
          </a:xfrm>
          <a:prstGeom prst="rect">
            <a:avLst/>
          </a:prstGeom>
          <a:solidFill>
            <a:srgbClr val="F5F5F5"/>
          </a:solidFill>
          <a:ln/>
        </p:spPr>
      </p:sp>
      <p:sp>
        <p:nvSpPr>
          <p:cNvPr id="5" name="Shape 2"/>
          <p:cNvSpPr/>
          <p:nvPr/>
        </p:nvSpPr>
        <p:spPr>
          <a:xfrm>
            <a:off x="428625" y="1004395"/>
            <a:ext cx="35719" cy="44469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428625" y="1004395"/>
            <a:ext cx="3964781" cy="444698"/>
          </a:xfrm>
          <a:prstGeom prst="rect">
            <a:avLst/>
          </a:prstGeom>
          <a:noFill/>
          <a:ln/>
        </p:spPr>
        <p:txBody>
          <a:bodyPr wrap="none" lIns="170053" tIns="85090" rIns="170053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Doğrudan Etkili Antiviraller</a:t>
            </a:r>
            <a:endParaRPr lang="en-US" sz="1808" dirty="0"/>
          </a:p>
        </p:txBody>
      </p:sp>
      <p:sp>
        <p:nvSpPr>
          <p:cNvPr id="7" name="Text 4"/>
          <p:cNvSpPr/>
          <p:nvPr/>
        </p:nvSpPr>
        <p:spPr>
          <a:xfrm>
            <a:off x="428625" y="1591968"/>
            <a:ext cx="3964781" cy="840088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DAA (Direct-Acting Antivirals):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HCV'nin replikasyon döngüsündeki spesifik viral proteinleri hedefler.</a:t>
            </a:r>
            <a:endParaRPr lang="en-US" sz="1397" dirty="0"/>
          </a:p>
        </p:txBody>
      </p:sp>
      <p:sp>
        <p:nvSpPr>
          <p:cNvPr id="8" name="Text 5"/>
          <p:cNvSpPr/>
          <p:nvPr/>
        </p:nvSpPr>
        <p:spPr>
          <a:xfrm>
            <a:off x="428625" y="2539212"/>
            <a:ext cx="3964781" cy="560059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Hedefler: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NS3/4A (Proteaz), NS5A ve NS5B (Polimeraz) enzimleri.</a:t>
            </a:r>
            <a:endParaRPr lang="en-US" sz="1397" dirty="0"/>
          </a:p>
        </p:txBody>
      </p:sp>
      <p:sp>
        <p:nvSpPr>
          <p:cNvPr id="9" name="Text 6"/>
          <p:cNvSpPr/>
          <p:nvPr/>
        </p:nvSpPr>
        <p:spPr>
          <a:xfrm>
            <a:off x="428625" y="3206428"/>
            <a:ext cx="3964781" cy="840088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Avantajları: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İnterferonsuz, kısa süreli (genellikle 8-12 hafta) ve yan etki profili çok düşük tedavilerdir.</a:t>
            </a:r>
            <a:endParaRPr lang="en-US" sz="1397" dirty="0"/>
          </a:p>
        </p:txBody>
      </p:sp>
      <p:sp>
        <p:nvSpPr>
          <p:cNvPr id="10" name="Text 7"/>
          <p:cNvSpPr/>
          <p:nvPr/>
        </p:nvSpPr>
        <p:spPr>
          <a:xfrm>
            <a:off x="428625" y="1556249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1" name="Text 8"/>
          <p:cNvSpPr/>
          <p:nvPr/>
        </p:nvSpPr>
        <p:spPr>
          <a:xfrm>
            <a:off x="428625" y="2503494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2" name="Text 9"/>
          <p:cNvSpPr/>
          <p:nvPr/>
        </p:nvSpPr>
        <p:spPr>
          <a:xfrm>
            <a:off x="428625" y="3170709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13" name="Shape 10"/>
          <p:cNvSpPr/>
          <p:nvPr/>
        </p:nvSpPr>
        <p:spPr>
          <a:xfrm>
            <a:off x="4750594" y="1004395"/>
            <a:ext cx="3964781" cy="444698"/>
          </a:xfrm>
          <a:prstGeom prst="rect">
            <a:avLst/>
          </a:prstGeom>
          <a:solidFill>
            <a:srgbClr val="F5F5F5"/>
          </a:solidFill>
          <a:ln/>
        </p:spPr>
      </p:sp>
      <p:sp>
        <p:nvSpPr>
          <p:cNvPr id="14" name="Shape 11"/>
          <p:cNvSpPr/>
          <p:nvPr/>
        </p:nvSpPr>
        <p:spPr>
          <a:xfrm>
            <a:off x="4750594" y="1004395"/>
            <a:ext cx="35719" cy="44469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5" name="Text 12"/>
          <p:cNvSpPr/>
          <p:nvPr/>
        </p:nvSpPr>
        <p:spPr>
          <a:xfrm>
            <a:off x="4750594" y="1004395"/>
            <a:ext cx="3964781" cy="444698"/>
          </a:xfrm>
          <a:prstGeom prst="rect">
            <a:avLst/>
          </a:prstGeom>
          <a:noFill/>
          <a:ln/>
        </p:spPr>
        <p:txBody>
          <a:bodyPr wrap="none" lIns="170053" tIns="85090" rIns="170053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Güncel İlaçlar ve Başarı</a:t>
            </a:r>
            <a:endParaRPr lang="en-US" sz="1808" dirty="0"/>
          </a:p>
        </p:txBody>
      </p:sp>
      <p:sp>
        <p:nvSpPr>
          <p:cNvPr id="16" name="Text 13"/>
          <p:cNvSpPr/>
          <p:nvPr/>
        </p:nvSpPr>
        <p:spPr>
          <a:xfrm>
            <a:off x="4750594" y="1591968"/>
            <a:ext cx="3964781" cy="560059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Temel Ajanlar: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Sofosbuvir, Ledipasvir, Velpatasvir, Glekaprevir.</a:t>
            </a:r>
            <a:endParaRPr lang="en-US" sz="1397" dirty="0"/>
          </a:p>
        </p:txBody>
      </p:sp>
      <p:sp>
        <p:nvSpPr>
          <p:cNvPr id="17" name="Text 14"/>
          <p:cNvSpPr/>
          <p:nvPr/>
        </p:nvSpPr>
        <p:spPr>
          <a:xfrm>
            <a:off x="4750594" y="2259183"/>
            <a:ext cx="3964781" cy="1120118"/>
          </a:xfrm>
          <a:prstGeom prst="rect">
            <a:avLst/>
          </a:prstGeom>
          <a:noFill/>
          <a:ln/>
        </p:spPr>
        <p:txBody>
          <a:bodyPr wrap="square" lIns="297688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2026 Kılavuzları: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Pan-genotipik (tüm HCV genotiplerine etkili) kombinasyonlar (örn. Sofosbuvir/Velpatasvir) ilk seçenektir.</a:t>
            </a:r>
            <a:endParaRPr lang="en-US" sz="1397" dirty="0"/>
          </a:p>
        </p:txBody>
      </p:sp>
      <p:sp>
        <p:nvSpPr>
          <p:cNvPr id="18" name="Shape 15"/>
          <p:cNvSpPr/>
          <p:nvPr/>
        </p:nvSpPr>
        <p:spPr>
          <a:xfrm>
            <a:off x="4750594" y="3700769"/>
            <a:ext cx="3964781" cy="1446609"/>
          </a:xfrm>
          <a:prstGeom prst="rect">
            <a:avLst/>
          </a:prstGeom>
          <a:solidFill>
            <a:srgbClr val="FFF0F0"/>
          </a:solidFill>
          <a:ln w="18288">
            <a:solidFill>
              <a:srgbClr val="FF0000"/>
            </a:solidFill>
            <a:prstDash val="solid"/>
          </a:ln>
        </p:spPr>
      </p:sp>
      <p:sp>
        <p:nvSpPr>
          <p:cNvPr id="19" name="Text 16"/>
          <p:cNvSpPr/>
          <p:nvPr/>
        </p:nvSpPr>
        <p:spPr>
          <a:xfrm>
            <a:off x="4750594" y="1556249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20" name="Text 17"/>
          <p:cNvSpPr/>
          <p:nvPr/>
        </p:nvSpPr>
        <p:spPr>
          <a:xfrm>
            <a:off x="4750594" y="2223464"/>
            <a:ext cx="103584" cy="4000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016" dirty="0"/>
          </a:p>
        </p:txBody>
      </p:sp>
      <p:sp>
        <p:nvSpPr>
          <p:cNvPr id="21" name="Text 18"/>
          <p:cNvSpPr/>
          <p:nvPr/>
        </p:nvSpPr>
        <p:spPr>
          <a:xfrm>
            <a:off x="4822031" y="3772207"/>
            <a:ext cx="3821906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Küratif Tedavi (Tam Şifa)</a:t>
            </a:r>
            <a:endParaRPr lang="en-US" sz="1602" dirty="0"/>
          </a:p>
        </p:txBody>
      </p:sp>
      <p:sp>
        <p:nvSpPr>
          <p:cNvPr id="22" name="Text 19"/>
          <p:cNvSpPr/>
          <p:nvPr/>
        </p:nvSpPr>
        <p:spPr>
          <a:xfrm>
            <a:off x="4822031" y="4097248"/>
            <a:ext cx="3821906" cy="93583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DAA kombinasyonları ile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%95-100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oranında Kalıcı Virolojik Yanıt (SVR) elde edilir. Hepatit C artık </a:t>
            </a:r>
            <a:r>
              <a:rPr lang="en-US" sz="139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kür edilebilir</a:t>
            </a:r>
            <a:r>
              <a:rPr lang="en-US" sz="1397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bir hastalıktır.</a:t>
            </a:r>
            <a:endParaRPr lang="en-US" sz="1397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28625" y="285750"/>
            <a:ext cx="8286750" cy="504332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İmmünglobulin Preparatları</a:t>
            </a:r>
            <a:endParaRPr lang="en-US" sz="2436" dirty="0"/>
          </a:p>
        </p:txBody>
      </p:sp>
      <p:sp>
        <p:nvSpPr>
          <p:cNvPr id="4" name="Shape 1"/>
          <p:cNvSpPr/>
          <p:nvPr/>
        </p:nvSpPr>
        <p:spPr>
          <a:xfrm>
            <a:off x="428625" y="932957"/>
            <a:ext cx="8286750" cy="1419430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428625" y="932957"/>
            <a:ext cx="42863" cy="141943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00075" y="1018682"/>
            <a:ext cx="7943850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Normal İmmünglobulinler</a:t>
            </a:r>
            <a:endParaRPr lang="en-US" sz="1602" dirty="0"/>
          </a:p>
        </p:txBody>
      </p:sp>
      <p:sp>
        <p:nvSpPr>
          <p:cNvPr id="7" name="Text 4"/>
          <p:cNvSpPr/>
          <p:nvPr/>
        </p:nvSpPr>
        <p:spPr>
          <a:xfrm>
            <a:off x="600075" y="1372298"/>
            <a:ext cx="7943850" cy="260021"/>
          </a:xfrm>
          <a:prstGeom prst="rect">
            <a:avLst/>
          </a:prstGeom>
          <a:noFill/>
          <a:ln/>
        </p:spPr>
        <p:txBody>
          <a:bodyPr wrap="none" lIns="255143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295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İçerik:</a:t>
            </a:r>
            <a:r>
              <a:rPr lang="en-US" sz="1295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Çok sayıda sağlıklı donörden elde edilen geniş spektrumlu antikor havuzudur.</a:t>
            </a:r>
            <a:endParaRPr lang="en-US" sz="1295" dirty="0"/>
          </a:p>
        </p:txBody>
      </p:sp>
      <p:sp>
        <p:nvSpPr>
          <p:cNvPr id="8" name="Text 5"/>
          <p:cNvSpPr/>
          <p:nvPr/>
        </p:nvSpPr>
        <p:spPr>
          <a:xfrm>
            <a:off x="600075" y="1689469"/>
            <a:ext cx="7943850" cy="520043"/>
          </a:xfrm>
          <a:prstGeom prst="rect">
            <a:avLst/>
          </a:prstGeom>
          <a:noFill/>
          <a:ln/>
        </p:spPr>
        <p:txBody>
          <a:bodyPr wrap="square" lIns="255143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295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Kullanım:</a:t>
            </a:r>
            <a:r>
              <a:rPr lang="en-US" sz="1295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Pasif bağışıklama sağlar. Özellikle </a:t>
            </a:r>
            <a:r>
              <a:rPr lang="en-US" sz="1295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Hepatit A</a:t>
            </a:r>
            <a:r>
              <a:rPr lang="en-US" sz="1295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 </a:t>
            </a:r>
            <a:r>
              <a:rPr lang="en-US" sz="1295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Kızamık</a:t>
            </a:r>
            <a:r>
              <a:rPr lang="en-US" sz="1295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gibi enfeksiyonlarda temas sonrası profilaksi amacıyla kullanılır.</a:t>
            </a:r>
            <a:endParaRPr lang="en-US" sz="1295" dirty="0"/>
          </a:p>
        </p:txBody>
      </p:sp>
      <p:sp>
        <p:nvSpPr>
          <p:cNvPr id="9" name="Shape 6"/>
          <p:cNvSpPr/>
          <p:nvPr/>
        </p:nvSpPr>
        <p:spPr>
          <a:xfrm>
            <a:off x="428625" y="2438112"/>
            <a:ext cx="8286750" cy="2313794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0" name="Shape 7"/>
          <p:cNvSpPr/>
          <p:nvPr/>
        </p:nvSpPr>
        <p:spPr>
          <a:xfrm>
            <a:off x="428625" y="2438112"/>
            <a:ext cx="42863" cy="2313794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1" name="Text 8"/>
          <p:cNvSpPr/>
          <p:nvPr/>
        </p:nvSpPr>
        <p:spPr>
          <a:xfrm>
            <a:off x="600075" y="1343723"/>
            <a:ext cx="92869" cy="360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808" dirty="0"/>
          </a:p>
        </p:txBody>
      </p:sp>
      <p:sp>
        <p:nvSpPr>
          <p:cNvPr id="12" name="Text 9"/>
          <p:cNvSpPr/>
          <p:nvPr/>
        </p:nvSpPr>
        <p:spPr>
          <a:xfrm>
            <a:off x="600075" y="1660894"/>
            <a:ext cx="92869" cy="360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808" dirty="0"/>
          </a:p>
        </p:txBody>
      </p:sp>
      <p:sp>
        <p:nvSpPr>
          <p:cNvPr id="13" name="Text 10"/>
          <p:cNvSpPr/>
          <p:nvPr/>
        </p:nvSpPr>
        <p:spPr>
          <a:xfrm>
            <a:off x="600075" y="2523837"/>
            <a:ext cx="7943850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Spesifik (Hiperimmün) İmmünglobulinler</a:t>
            </a:r>
            <a:endParaRPr lang="en-US" sz="1602" dirty="0"/>
          </a:p>
        </p:txBody>
      </p:sp>
      <p:sp>
        <p:nvSpPr>
          <p:cNvPr id="14" name="Text 11"/>
          <p:cNvSpPr/>
          <p:nvPr/>
        </p:nvSpPr>
        <p:spPr>
          <a:xfrm>
            <a:off x="600075" y="2877452"/>
            <a:ext cx="7943850" cy="260021"/>
          </a:xfrm>
          <a:prstGeom prst="rect">
            <a:avLst/>
          </a:prstGeom>
          <a:noFill/>
          <a:ln/>
        </p:spPr>
        <p:txBody>
          <a:bodyPr wrap="none" lIns="255143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295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İçerik:</a:t>
            </a:r>
            <a:r>
              <a:rPr lang="en-US" sz="1295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Belirli bir virüse karşı yüksek titrede spesifik antikor içeren preparatlardır.</a:t>
            </a:r>
            <a:endParaRPr lang="en-US" sz="1295" dirty="0"/>
          </a:p>
        </p:txBody>
      </p:sp>
      <p:sp>
        <p:nvSpPr>
          <p:cNvPr id="15" name="Text 12"/>
          <p:cNvSpPr/>
          <p:nvPr/>
        </p:nvSpPr>
        <p:spPr>
          <a:xfrm>
            <a:off x="600075" y="3194624"/>
            <a:ext cx="7943850" cy="520043"/>
          </a:xfrm>
          <a:prstGeom prst="rect">
            <a:avLst/>
          </a:prstGeom>
          <a:noFill/>
          <a:ln/>
        </p:spPr>
        <p:txBody>
          <a:bodyPr wrap="square" lIns="255143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295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HBIG (Hepatit B İmmünglobulini):</a:t>
            </a:r>
            <a:r>
              <a:rPr lang="en-US" sz="1295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İğne batması gibi riskli temas sonrası profilakside ve HBsAg(+) anneden doğan bebeklerin korunmasında aşı ile birlikte kullanılır.</a:t>
            </a:r>
            <a:endParaRPr lang="en-US" sz="1295" dirty="0"/>
          </a:p>
        </p:txBody>
      </p:sp>
      <p:sp>
        <p:nvSpPr>
          <p:cNvPr id="16" name="Text 13"/>
          <p:cNvSpPr/>
          <p:nvPr/>
        </p:nvSpPr>
        <p:spPr>
          <a:xfrm>
            <a:off x="600075" y="3771816"/>
            <a:ext cx="7943850" cy="520043"/>
          </a:xfrm>
          <a:prstGeom prst="rect">
            <a:avLst/>
          </a:prstGeom>
          <a:noFill/>
          <a:ln/>
        </p:spPr>
        <p:txBody>
          <a:bodyPr wrap="square" lIns="255143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295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VZIG (Varisella-Zoster İmmünglobulini):</a:t>
            </a:r>
            <a:r>
              <a:rPr lang="en-US" sz="1295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İmmün yetmezlikli hastalarda veya gebelerde suçiçeği temas sonrası profilaksisinde kullanılır.</a:t>
            </a:r>
            <a:endParaRPr lang="en-US" sz="1295" dirty="0"/>
          </a:p>
        </p:txBody>
      </p:sp>
      <p:sp>
        <p:nvSpPr>
          <p:cNvPr id="17" name="Text 14"/>
          <p:cNvSpPr/>
          <p:nvPr/>
        </p:nvSpPr>
        <p:spPr>
          <a:xfrm>
            <a:off x="600075" y="4349009"/>
            <a:ext cx="7943850" cy="260021"/>
          </a:xfrm>
          <a:prstGeom prst="rect">
            <a:avLst/>
          </a:prstGeom>
          <a:noFill/>
          <a:ln/>
        </p:spPr>
        <p:txBody>
          <a:bodyPr wrap="none" lIns="255143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295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CMV-IG:</a:t>
            </a:r>
            <a:r>
              <a:rPr lang="en-US" sz="1295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Solid organ nakli alıcılarında CMV enfeksiyonu profilaksisinde tercih edilir.</a:t>
            </a:r>
            <a:endParaRPr lang="en-US" sz="1295" dirty="0"/>
          </a:p>
        </p:txBody>
      </p:sp>
      <p:sp>
        <p:nvSpPr>
          <p:cNvPr id="18" name="Text 15"/>
          <p:cNvSpPr/>
          <p:nvPr/>
        </p:nvSpPr>
        <p:spPr>
          <a:xfrm>
            <a:off x="600075" y="2848877"/>
            <a:ext cx="92869" cy="360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808" dirty="0"/>
          </a:p>
        </p:txBody>
      </p:sp>
      <p:sp>
        <p:nvSpPr>
          <p:cNvPr id="19" name="Text 16"/>
          <p:cNvSpPr/>
          <p:nvPr/>
        </p:nvSpPr>
        <p:spPr>
          <a:xfrm>
            <a:off x="600075" y="3166049"/>
            <a:ext cx="92869" cy="360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808" dirty="0"/>
          </a:p>
        </p:txBody>
      </p:sp>
      <p:sp>
        <p:nvSpPr>
          <p:cNvPr id="20" name="Text 17"/>
          <p:cNvSpPr/>
          <p:nvPr/>
        </p:nvSpPr>
        <p:spPr>
          <a:xfrm>
            <a:off x="600075" y="3743241"/>
            <a:ext cx="92869" cy="360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808" dirty="0"/>
          </a:p>
        </p:txBody>
      </p:sp>
      <p:sp>
        <p:nvSpPr>
          <p:cNvPr id="21" name="Text 18"/>
          <p:cNvSpPr/>
          <p:nvPr/>
        </p:nvSpPr>
        <p:spPr>
          <a:xfrm>
            <a:off x="600075" y="4320434"/>
            <a:ext cx="92869" cy="360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1808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914400" y="315218"/>
            <a:ext cx="7315200" cy="18573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4" name="Shape 1"/>
          <p:cNvSpPr/>
          <p:nvPr/>
        </p:nvSpPr>
        <p:spPr>
          <a:xfrm>
            <a:off x="8172450" y="315218"/>
            <a:ext cx="57150" cy="18573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5" name="Shape 2"/>
          <p:cNvSpPr/>
          <p:nvPr/>
        </p:nvSpPr>
        <p:spPr>
          <a:xfrm>
            <a:off x="914400" y="315218"/>
            <a:ext cx="57150" cy="18573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914400" y="315218"/>
            <a:ext cx="7315200" cy="1857375"/>
          </a:xfrm>
          <a:prstGeom prst="rect">
            <a:avLst/>
          </a:prstGeom>
          <a:noFill/>
          <a:ln/>
        </p:spPr>
        <p:txBody>
          <a:bodyPr wrap="square" lIns="425196" tIns="340233" rIns="425196" bIns="340233" rtlCol="0" anchor="t">
            <a:spAutoFit/>
          </a:bodyPr>
          <a:lstStyle/>
          <a:p>
            <a:pPr marL="0" indent="0" algn="ctr">
              <a:lnSpc>
                <a:spcPts val="3400"/>
              </a:lnSpc>
              <a:buNone/>
            </a:pPr>
            <a:r>
              <a:rPr lang="en-US" sz="2016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Antiviral ilaçlar, virüsleri sadece durdurmaktan (virostatik) </a:t>
            </a: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tamamen yok etmeye (kür)</a:t>
            </a:r>
            <a:r>
              <a:rPr lang="en-US" sz="2016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doğru büyük bir ilerleme kaydetmiştir.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2776240" y="2529780"/>
            <a:ext cx="3591520" cy="74473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ctr">
              <a:lnSpc>
                <a:spcPts val="4900"/>
              </a:lnSpc>
              <a:buNone/>
            </a:pPr>
            <a:r>
              <a:rPr lang="en-US" sz="3731" b="1" kern="0" spc="2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TEŞEKKÜRLER</a:t>
            </a:r>
            <a:endParaRPr lang="en-US" sz="3731" dirty="0"/>
          </a:p>
        </p:txBody>
      </p:sp>
      <p:sp>
        <p:nvSpPr>
          <p:cNvPr id="8" name="Text 5"/>
          <p:cNvSpPr/>
          <p:nvPr/>
        </p:nvSpPr>
        <p:spPr>
          <a:xfrm>
            <a:off x="2953048" y="3774579"/>
            <a:ext cx="3237905" cy="4018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Dr. Bekir Faruk Erden</a:t>
            </a:r>
            <a:endParaRPr lang="en-US" sz="2436" dirty="0"/>
          </a:p>
        </p:txBody>
      </p:sp>
      <p:sp>
        <p:nvSpPr>
          <p:cNvPr id="9" name="Shape 6"/>
          <p:cNvSpPr/>
          <p:nvPr/>
        </p:nvSpPr>
        <p:spPr>
          <a:xfrm>
            <a:off x="2953048" y="4283571"/>
            <a:ext cx="3237905" cy="544711"/>
          </a:xfrm>
          <a:prstGeom prst="rect">
            <a:avLst/>
          </a:prstGeom>
          <a:solidFill>
            <a:srgbClr val="F5F5F5"/>
          </a:solidFill>
          <a:ln w="18288">
            <a:solidFill>
              <a:srgbClr val="CCCCCC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2953048" y="4283571"/>
            <a:ext cx="3237905" cy="544711"/>
          </a:xfrm>
          <a:prstGeom prst="rect">
            <a:avLst/>
          </a:prstGeom>
          <a:noFill/>
          <a:ln/>
        </p:spPr>
        <p:txBody>
          <a:bodyPr wrap="square" lIns="255143" tIns="127508" rIns="255143" bIns="127508" rtlCol="0" anchor="t">
            <a:spAutoFit/>
          </a:bodyPr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924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farukerden@gmail.com</a:t>
            </a:r>
            <a:endParaRPr lang="en-US" sz="1924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1575</Words>
  <Application>Microsoft Office PowerPoint</Application>
  <PresentationFormat>Ekran Gösterisi (16:9)</PresentationFormat>
  <Paragraphs>300</Paragraphs>
  <Slides>21</Slides>
  <Notes>20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21</vt:i4>
      </vt:variant>
    </vt:vector>
  </HeadingPairs>
  <TitlesOfParts>
    <vt:vector size="22" baseType="lpstr">
      <vt:lpstr>Office Theme</vt:lpstr>
      <vt:lpstr>Slayt 1</vt:lpstr>
      <vt:lpstr>Slayt 2</vt:lpstr>
      <vt:lpstr>Slayt 3</vt:lpstr>
      <vt:lpstr>Slayt 4</vt:lpstr>
      <vt:lpstr>The major sites of antiviral drug action. </vt:lpstr>
      <vt:lpstr>Slayt 6</vt:lpstr>
      <vt:lpstr>Slayt 7</vt:lpstr>
      <vt:lpstr>Slayt 8</vt:lpstr>
      <vt:lpstr>Slayt 9</vt:lpstr>
      <vt:lpstr>Slayt 10</vt:lpstr>
      <vt:lpstr>Slayt 11</vt:lpstr>
      <vt:lpstr>Slayt 12</vt:lpstr>
      <vt:lpstr>Slayt 13</vt:lpstr>
      <vt:lpstr>Slayt 14</vt:lpstr>
      <vt:lpstr>Slayt 15</vt:lpstr>
      <vt:lpstr>Slayt 16</vt:lpstr>
      <vt:lpstr>Slayt 17</vt:lpstr>
      <vt:lpstr>Slayt 18</vt:lpstr>
      <vt:lpstr>Slayt 19</vt:lpstr>
      <vt:lpstr>Slayt 20</vt:lpstr>
      <vt:lpstr>Slayt 21</vt:lpstr>
    </vt:vector>
  </TitlesOfParts>
  <Company>PptxGenJS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TOSHIBA</cp:lastModifiedBy>
  <cp:revision>14</cp:revision>
  <dcterms:created xsi:type="dcterms:W3CDTF">2026-04-02T07:45:07Z</dcterms:created>
  <dcterms:modified xsi:type="dcterms:W3CDTF">2026-04-02T12:13:25Z</dcterms:modified>
</cp:coreProperties>
</file>