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notesSlides/notesSlide1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1"/>
    <p:restoredTop sz="94610"/>
  </p:normalViewPr>
  <p:slideViewPr>
    <p:cSldViewPr snapToGrid="0" snapToObjects="1">
      <p:cViewPr varScale="1">
        <p:scale>
          <a:sx n="159" d="100"/>
          <a:sy n="159" d="100"/>
        </p:scale>
        <p:origin x="-6014" y="2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5.jpe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5.jpe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jpe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15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15.jpe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15.jpe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15.jpe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png"/><Relationship Id="rId3" Type="http://schemas.openxmlformats.org/officeDocument/2006/relationships/image" Target="../media/image15.jpe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15.jpeg"/><Relationship Id="rId7" Type="http://schemas.openxmlformats.org/officeDocument/2006/relationships/image" Target="../media/image9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3000" y="600438"/>
            <a:ext cx="3582591" cy="444698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4" name="Text 1"/>
          <p:cNvSpPr/>
          <p:nvPr/>
        </p:nvSpPr>
        <p:spPr>
          <a:xfrm>
            <a:off x="1143000" y="600438"/>
            <a:ext cx="3582591" cy="444698"/>
          </a:xfrm>
          <a:prstGeom prst="rect">
            <a:avLst/>
          </a:prstGeom>
          <a:noFill/>
          <a:ln/>
        </p:spPr>
        <p:txBody>
          <a:bodyPr wrap="square" lIns="204089" tIns="102108" rIns="204089" bIns="102108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kern="0" spc="2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TIP ÖĞRENCILERINE YÖNELIK</a:t>
            </a:r>
            <a:endParaRPr lang="en-US" sz="1397" dirty="0"/>
          </a:p>
        </p:txBody>
      </p:sp>
      <p:sp>
        <p:nvSpPr>
          <p:cNvPr id="5" name="Text 2"/>
          <p:cNvSpPr/>
          <p:nvPr/>
        </p:nvSpPr>
        <p:spPr>
          <a:xfrm>
            <a:off x="1143000" y="1330886"/>
            <a:ext cx="7429500" cy="113155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731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ELEKTRONIK REÇETELEME
(E-REÇETE) SISTEMI</a:t>
            </a:r>
            <a:endParaRPr lang="en-US" sz="3731" dirty="0"/>
          </a:p>
        </p:txBody>
      </p:sp>
      <p:sp>
        <p:nvSpPr>
          <p:cNvPr id="6" name="Text 3"/>
          <p:cNvSpPr/>
          <p:nvPr/>
        </p:nvSpPr>
        <p:spPr>
          <a:xfrm>
            <a:off x="1143000" y="2605320"/>
            <a:ext cx="7429500" cy="651867"/>
          </a:xfrm>
          <a:prstGeom prst="rect">
            <a:avLst/>
          </a:prstGeom>
          <a:noFill/>
          <a:ln/>
        </p:spPr>
        <p:txBody>
          <a:bodyPr wrap="square" lIns="0" tIns="0" rIns="0" bIns="170053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Adım Adım Pratik Rehberi</a:t>
            </a:r>
            <a:endParaRPr lang="en-US" sz="2436" dirty="0"/>
          </a:p>
        </p:txBody>
      </p:sp>
      <p:sp>
        <p:nvSpPr>
          <p:cNvPr id="7" name="Shape 4"/>
          <p:cNvSpPr/>
          <p:nvPr/>
        </p:nvSpPr>
        <p:spPr>
          <a:xfrm>
            <a:off x="1143000" y="3828687"/>
            <a:ext cx="714375" cy="714375"/>
          </a:xfrm>
          <a:prstGeom prst="ellipse">
            <a:avLst/>
          </a:prstGeom>
          <a:solidFill>
            <a:srgbClr val="E8F0FE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169" y="4014425"/>
            <a:ext cx="300038" cy="3429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000250" y="3854583"/>
            <a:ext cx="3059311" cy="38933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016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Dr. Bekir Faruk Erden</a:t>
            </a:r>
            <a:endParaRPr lang="en-US" sz="2016" dirty="0"/>
          </a:p>
        </p:txBody>
      </p:sp>
      <p:sp>
        <p:nvSpPr>
          <p:cNvPr id="10" name="Text 6"/>
          <p:cNvSpPr/>
          <p:nvPr/>
        </p:nvSpPr>
        <p:spPr>
          <a:xfrm>
            <a:off x="2000250" y="4243918"/>
            <a:ext cx="3059311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Eğitim Sunumu</a:t>
            </a:r>
            <a:endParaRPr lang="en-US" sz="1397" dirty="0"/>
          </a:p>
        </p:txBody>
      </p:sp>
      <p:sp>
        <p:nvSpPr>
          <p:cNvPr id="11" name="Text 7"/>
          <p:cNvSpPr/>
          <p:nvPr/>
        </p:nvSpPr>
        <p:spPr>
          <a:xfrm>
            <a:off x="7908131" y="4248745"/>
            <a:ext cx="807244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2026</a:t>
            </a:r>
            <a:endParaRPr lang="en-US" sz="2436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692159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2855714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E-REÇETE NEDIR?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00125"/>
            <a:ext cx="3172969" cy="2183085"/>
          </a:xfrm>
          <a:prstGeom prst="rect">
            <a:avLst/>
          </a:prstGeom>
          <a:solidFill>
            <a:srgbClr val="FF0000"/>
          </a:solidFill>
          <a:ln w="82296">
            <a:solidFill>
              <a:srgbClr val="333333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562" y="1114425"/>
            <a:ext cx="1607344" cy="12858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12819" y="2471738"/>
            <a:ext cx="1494830" cy="54002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2100"/>
              </a:lnSpc>
              <a:buNone/>
            </a:pPr>
            <a:r>
              <a:rPr lang="en-US" sz="1808" b="1" kern="0" spc="2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DIJITAL
DÖNÜŞÜM</a:t>
            </a:r>
            <a:endParaRPr lang="en-US" sz="1808" dirty="0"/>
          </a:p>
        </p:txBody>
      </p:sp>
      <p:sp>
        <p:nvSpPr>
          <p:cNvPr id="9" name="Shape 5"/>
          <p:cNvSpPr/>
          <p:nvPr/>
        </p:nvSpPr>
        <p:spPr>
          <a:xfrm>
            <a:off x="3777621" y="1000125"/>
            <a:ext cx="2426001" cy="2943169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0" name="Shape 6"/>
          <p:cNvSpPr/>
          <p:nvPr/>
        </p:nvSpPr>
        <p:spPr>
          <a:xfrm>
            <a:off x="3777621" y="1000125"/>
            <a:ext cx="57150" cy="2943169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7633" y="1100138"/>
            <a:ext cx="214313" cy="28575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4206246" y="1071563"/>
            <a:ext cx="1897363" cy="22402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Hekimlerin ilaç reçetelerini elektronik ortamda yazabilmesi ve </a:t>
            </a:r>
            <a:r>
              <a:rPr lang="en-US" sz="139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sistemine anında gönderebilmesi</a:t>
            </a: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için geliştirilmiş bir uygulamadır.</a:t>
            </a:r>
            <a:endParaRPr lang="en-US" sz="1397" dirty="0"/>
          </a:p>
        </p:txBody>
      </p:sp>
      <p:sp>
        <p:nvSpPr>
          <p:cNvPr id="13" name="Shape 8"/>
          <p:cNvSpPr/>
          <p:nvPr/>
        </p:nvSpPr>
        <p:spPr>
          <a:xfrm>
            <a:off x="6289346" y="1000125"/>
            <a:ext cx="2426029" cy="2383110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4" name="Shape 9"/>
          <p:cNvSpPr/>
          <p:nvPr/>
        </p:nvSpPr>
        <p:spPr>
          <a:xfrm>
            <a:off x="6289346" y="1000125"/>
            <a:ext cx="57150" cy="238311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89359" y="1100138"/>
            <a:ext cx="250031" cy="28575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6753690" y="1071563"/>
            <a:ext cx="1861672" cy="168017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Türkiye'de </a:t>
            </a:r>
            <a:r>
              <a:rPr lang="en-US" sz="139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01.07.2012</a:t>
            </a: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tarihinden itibaren resmi olarak uygulanmaya başlanmıştır.</a:t>
            </a:r>
            <a:endParaRPr lang="en-US" sz="1397" dirty="0"/>
          </a:p>
        </p:txBody>
      </p:sp>
      <p:sp>
        <p:nvSpPr>
          <p:cNvPr id="17" name="Shape 11"/>
          <p:cNvSpPr/>
          <p:nvPr/>
        </p:nvSpPr>
        <p:spPr>
          <a:xfrm>
            <a:off x="3777621" y="3468960"/>
            <a:ext cx="2426001" cy="2663140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8" name="Shape 12"/>
          <p:cNvSpPr/>
          <p:nvPr/>
        </p:nvSpPr>
        <p:spPr>
          <a:xfrm>
            <a:off x="3777621" y="3468960"/>
            <a:ext cx="57150" cy="266314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77633" y="3568973"/>
            <a:ext cx="357188" cy="28575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4349121" y="3540398"/>
            <a:ext cx="1754488" cy="22402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Sosyal Güvenlik Kurumu (SGK) tarafından yönetilen </a:t>
            </a:r>
            <a:r>
              <a:rPr lang="en-US" sz="139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</a:t>
            </a: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üzerinden entegre olarak çalışır.</a:t>
            </a:r>
            <a:endParaRPr lang="en-US" sz="1397" dirty="0"/>
          </a:p>
        </p:txBody>
      </p:sp>
      <p:sp>
        <p:nvSpPr>
          <p:cNvPr id="21" name="Shape 14"/>
          <p:cNvSpPr/>
          <p:nvPr/>
        </p:nvSpPr>
        <p:spPr>
          <a:xfrm>
            <a:off x="6289346" y="3311798"/>
            <a:ext cx="2426029" cy="2663140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2" name="Shape 15"/>
          <p:cNvSpPr/>
          <p:nvPr/>
        </p:nvSpPr>
        <p:spPr>
          <a:xfrm>
            <a:off x="6289346" y="3468960"/>
            <a:ext cx="57150" cy="266314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89359" y="3568973"/>
            <a:ext cx="285750" cy="285750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6789409" y="3383236"/>
            <a:ext cx="1825954" cy="19749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kontrolü sağlar, </a:t>
            </a:r>
            <a:r>
              <a:rPr lang="en-US" sz="139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ilaç suistimalini önler</a:t>
            </a: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ve hekimlerin reçete yazma uygulamalarının denetlenmesini kolaylaştırır.</a:t>
            </a:r>
            <a:endParaRPr lang="en-US" sz="1397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6134695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E-REÇETE SISTEMININ AVANTAJLARI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71563"/>
            <a:ext cx="4057650" cy="1950244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071563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278731"/>
            <a:ext cx="285750" cy="25717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000125" y="1270695"/>
            <a:ext cx="1560909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HASTALAR İÇIN</a:t>
            </a:r>
            <a:endParaRPr lang="en-US" sz="1397" dirty="0"/>
          </a:p>
        </p:txBody>
      </p:sp>
      <p:sp>
        <p:nvSpPr>
          <p:cNvPr id="10" name="Text 6"/>
          <p:cNvSpPr/>
          <p:nvPr/>
        </p:nvSpPr>
        <p:spPr>
          <a:xfrm>
            <a:off x="600075" y="1685925"/>
            <a:ext cx="3714750" cy="960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Reçeteyi elektronik olarak alabilir, eczaneye doğrudan TC Kimlik numarası ile başvurabilir.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kaybı riski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tamamen ortadan kalkar.</a:t>
            </a:r>
            <a:endParaRPr lang="en-US" sz="1193" dirty="0"/>
          </a:p>
        </p:txBody>
      </p:sp>
      <p:sp>
        <p:nvSpPr>
          <p:cNvPr id="11" name="Shape 7"/>
          <p:cNvSpPr/>
          <p:nvPr/>
        </p:nvSpPr>
        <p:spPr>
          <a:xfrm>
            <a:off x="4657725" y="1071563"/>
            <a:ext cx="4057650" cy="1950244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2" name="Shape 8"/>
          <p:cNvSpPr/>
          <p:nvPr/>
        </p:nvSpPr>
        <p:spPr>
          <a:xfrm>
            <a:off x="4657725" y="1071563"/>
            <a:ext cx="4057650" cy="5715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9175" y="1278731"/>
            <a:ext cx="285750" cy="2571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5229225" y="1270695"/>
            <a:ext cx="1510903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HEKIMLER İÇIN</a:t>
            </a:r>
            <a:endParaRPr lang="en-US" sz="1397" dirty="0"/>
          </a:p>
        </p:txBody>
      </p:sp>
      <p:sp>
        <p:nvSpPr>
          <p:cNvPr id="15" name="Text 10"/>
          <p:cNvSpPr/>
          <p:nvPr/>
        </p:nvSpPr>
        <p:spPr>
          <a:xfrm>
            <a:off x="4829175" y="1685925"/>
            <a:ext cx="3714750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kontrolü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otomatik olarak yapılır, olası ilaç etkileşimleri sistem tarafından kontrol edilir ve reçete yazma süreci hızlanır.</a:t>
            </a:r>
            <a:endParaRPr lang="en-US" sz="1193" dirty="0"/>
          </a:p>
        </p:txBody>
      </p:sp>
      <p:sp>
        <p:nvSpPr>
          <p:cNvPr id="16" name="Shape 11"/>
          <p:cNvSpPr/>
          <p:nvPr/>
        </p:nvSpPr>
        <p:spPr>
          <a:xfrm>
            <a:off x="428625" y="3193256"/>
            <a:ext cx="4057650" cy="1950244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2"/>
          <p:cNvSpPr/>
          <p:nvPr/>
        </p:nvSpPr>
        <p:spPr>
          <a:xfrm>
            <a:off x="428625" y="3193256"/>
            <a:ext cx="4057650" cy="57150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5" y="3400425"/>
            <a:ext cx="285750" cy="2571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000125" y="3392388"/>
            <a:ext cx="1589484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ECZACILAR İÇIN</a:t>
            </a:r>
            <a:endParaRPr lang="en-US" sz="1397" dirty="0"/>
          </a:p>
        </p:txBody>
      </p:sp>
      <p:sp>
        <p:nvSpPr>
          <p:cNvPr id="20" name="Text 14"/>
          <p:cNvSpPr/>
          <p:nvPr/>
        </p:nvSpPr>
        <p:spPr>
          <a:xfrm>
            <a:off x="600075" y="3807619"/>
            <a:ext cx="3714750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doğruluğu sistem üzerinden anında kontrol edilir, okunamayan el yazısı sorunu biter ve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kayıt tutma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kolaylaşır.</a:t>
            </a:r>
            <a:endParaRPr lang="en-US" sz="1193" dirty="0"/>
          </a:p>
        </p:txBody>
      </p:sp>
      <p:sp>
        <p:nvSpPr>
          <p:cNvPr id="21" name="Shape 15"/>
          <p:cNvSpPr/>
          <p:nvPr/>
        </p:nvSpPr>
        <p:spPr>
          <a:xfrm>
            <a:off x="4657725" y="3193256"/>
            <a:ext cx="4057650" cy="1950244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2" name="Shape 16"/>
          <p:cNvSpPr/>
          <p:nvPr/>
        </p:nvSpPr>
        <p:spPr>
          <a:xfrm>
            <a:off x="4657725" y="3193256"/>
            <a:ext cx="4057650" cy="5715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9175" y="3400425"/>
            <a:ext cx="285750" cy="25717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5229225" y="3392388"/>
            <a:ext cx="2062758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SAĞLIK SISTEMI İÇIN</a:t>
            </a:r>
            <a:endParaRPr lang="en-US" sz="1397" dirty="0"/>
          </a:p>
        </p:txBody>
      </p:sp>
      <p:sp>
        <p:nvSpPr>
          <p:cNvPr id="25" name="Text 18"/>
          <p:cNvSpPr/>
          <p:nvPr/>
        </p:nvSpPr>
        <p:spPr>
          <a:xfrm>
            <a:off x="4829175" y="3807619"/>
            <a:ext cx="3714750" cy="720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suistimali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önlenir, hekimlerin reçeteleme alışkanlıkları istatistiksel olarak izlenebilir ve akılcı ilaç kullanımı teşvik edilir.</a:t>
            </a:r>
            <a:endParaRPr lang="en-US" sz="1193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99087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7838480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E-REÇETE YAZABILMEK İÇIN GEREKLI ŞARTLAR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71563"/>
            <a:ext cx="8286750" cy="92472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071563"/>
            <a:ext cx="57150" cy="9247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8" name="Shape 5"/>
          <p:cNvSpPr/>
          <p:nvPr/>
        </p:nvSpPr>
        <p:spPr>
          <a:xfrm>
            <a:off x="428625" y="1071563"/>
            <a:ext cx="714375" cy="9247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9" name="Text 6"/>
          <p:cNvSpPr/>
          <p:nvPr/>
        </p:nvSpPr>
        <p:spPr>
          <a:xfrm>
            <a:off x="428625" y="1071563"/>
            <a:ext cx="714375" cy="9247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</a:t>
            </a:r>
            <a:endParaRPr lang="en-US" sz="2436" dirty="0"/>
          </a:p>
        </p:txBody>
      </p:sp>
      <p:sp>
        <p:nvSpPr>
          <p:cNvPr id="10" name="Text 7"/>
          <p:cNvSpPr/>
          <p:nvPr/>
        </p:nvSpPr>
        <p:spPr>
          <a:xfrm>
            <a:off x="1314450" y="1185863"/>
            <a:ext cx="722947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DOKTOR BILGI BANKASI KAYDI</a:t>
            </a:r>
            <a:endParaRPr lang="en-US" sz="1397" dirty="0"/>
          </a:p>
        </p:txBody>
      </p:sp>
      <p:sp>
        <p:nvSpPr>
          <p:cNvPr id="11" name="Text 8"/>
          <p:cNvSpPr/>
          <p:nvPr/>
        </p:nvSpPr>
        <p:spPr>
          <a:xfrm>
            <a:off x="1314450" y="1516261"/>
            <a:ext cx="7229475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Hekimlerin ilk şartı, Sağlık Bakanlığı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Doktor Bilgi Bankası Sisteminde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(sbu2.saglik.gov.tr/drBilgi) aktif olarak kayıtlı olmaktır.</a:t>
            </a:r>
            <a:endParaRPr lang="en-US" sz="1193" dirty="0"/>
          </a:p>
        </p:txBody>
      </p:sp>
      <p:sp>
        <p:nvSpPr>
          <p:cNvPr id="12" name="Shape 9"/>
          <p:cNvSpPr/>
          <p:nvPr/>
        </p:nvSpPr>
        <p:spPr>
          <a:xfrm>
            <a:off x="428625" y="2139162"/>
            <a:ext cx="8286750" cy="92472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3" name="Shape 10"/>
          <p:cNvSpPr/>
          <p:nvPr/>
        </p:nvSpPr>
        <p:spPr>
          <a:xfrm>
            <a:off x="428625" y="2139162"/>
            <a:ext cx="57150" cy="92472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4" name="Shape 11"/>
          <p:cNvSpPr/>
          <p:nvPr/>
        </p:nvSpPr>
        <p:spPr>
          <a:xfrm>
            <a:off x="428625" y="2139162"/>
            <a:ext cx="714375" cy="92472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5" name="Text 12"/>
          <p:cNvSpPr/>
          <p:nvPr/>
        </p:nvSpPr>
        <p:spPr>
          <a:xfrm>
            <a:off x="428625" y="2139162"/>
            <a:ext cx="714375" cy="9247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</a:t>
            </a:r>
            <a:endParaRPr lang="en-US" sz="2436" dirty="0"/>
          </a:p>
        </p:txBody>
      </p:sp>
      <p:sp>
        <p:nvSpPr>
          <p:cNvPr id="16" name="Text 13"/>
          <p:cNvSpPr/>
          <p:nvPr/>
        </p:nvSpPr>
        <p:spPr>
          <a:xfrm>
            <a:off x="1314450" y="2253462"/>
            <a:ext cx="722947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KURUMSAL HEKIM ŞIFRESI</a:t>
            </a:r>
            <a:endParaRPr lang="en-US" sz="1397" dirty="0"/>
          </a:p>
        </p:txBody>
      </p:sp>
      <p:sp>
        <p:nvSpPr>
          <p:cNvPr id="17" name="Text 14"/>
          <p:cNvSpPr/>
          <p:nvPr/>
        </p:nvSpPr>
        <p:spPr>
          <a:xfrm>
            <a:off x="1314450" y="2583861"/>
            <a:ext cx="7229475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 üzerinden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Kurumsal Hekim Şifresi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alınması zorunludur. Bu şifre, reçete yazarken elektronik imza yerine kullanılabilir.</a:t>
            </a:r>
            <a:endParaRPr lang="en-US" sz="1193" dirty="0"/>
          </a:p>
        </p:txBody>
      </p:sp>
      <p:sp>
        <p:nvSpPr>
          <p:cNvPr id="18" name="Shape 15"/>
          <p:cNvSpPr/>
          <p:nvPr/>
        </p:nvSpPr>
        <p:spPr>
          <a:xfrm>
            <a:off x="428625" y="3206762"/>
            <a:ext cx="8286750" cy="92472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9" name="Shape 16"/>
          <p:cNvSpPr/>
          <p:nvPr/>
        </p:nvSpPr>
        <p:spPr>
          <a:xfrm>
            <a:off x="428625" y="3206762"/>
            <a:ext cx="57150" cy="9247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0" name="Shape 17"/>
          <p:cNvSpPr/>
          <p:nvPr/>
        </p:nvSpPr>
        <p:spPr>
          <a:xfrm>
            <a:off x="428625" y="3206762"/>
            <a:ext cx="714375" cy="92472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1" name="Text 18"/>
          <p:cNvSpPr/>
          <p:nvPr/>
        </p:nvSpPr>
        <p:spPr>
          <a:xfrm>
            <a:off x="428625" y="3206762"/>
            <a:ext cx="714375" cy="9247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</a:t>
            </a:r>
            <a:endParaRPr lang="en-US" sz="2436" dirty="0"/>
          </a:p>
        </p:txBody>
      </p:sp>
      <p:sp>
        <p:nvSpPr>
          <p:cNvPr id="22" name="Text 19"/>
          <p:cNvSpPr/>
          <p:nvPr/>
        </p:nvSpPr>
        <p:spPr>
          <a:xfrm>
            <a:off x="1314450" y="3321062"/>
            <a:ext cx="722947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SISTEMINE ERIŞIM</a:t>
            </a:r>
            <a:endParaRPr lang="en-US" sz="1397" dirty="0"/>
          </a:p>
        </p:txBody>
      </p:sp>
      <p:sp>
        <p:nvSpPr>
          <p:cNvPr id="23" name="Text 20"/>
          <p:cNvSpPr/>
          <p:nvPr/>
        </p:nvSpPr>
        <p:spPr>
          <a:xfrm>
            <a:off x="1314450" y="3651461"/>
            <a:ext cx="7229475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Hekimlerin çalıştığı sağlık tesisinin (Hastane, ASM, OSGB vb.)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sistemine entegre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olması ve hekime erişim yetkisi verilmesi gerekir.</a:t>
            </a:r>
            <a:endParaRPr lang="en-US" sz="1193" dirty="0"/>
          </a:p>
        </p:txBody>
      </p:sp>
      <p:sp>
        <p:nvSpPr>
          <p:cNvPr id="24" name="Shape 21"/>
          <p:cNvSpPr/>
          <p:nvPr/>
        </p:nvSpPr>
        <p:spPr>
          <a:xfrm>
            <a:off x="428625" y="4274362"/>
            <a:ext cx="8286750" cy="92472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5" name="Shape 22"/>
          <p:cNvSpPr/>
          <p:nvPr/>
        </p:nvSpPr>
        <p:spPr>
          <a:xfrm>
            <a:off x="428625" y="4274362"/>
            <a:ext cx="57150" cy="92472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6" name="Shape 23"/>
          <p:cNvSpPr/>
          <p:nvPr/>
        </p:nvSpPr>
        <p:spPr>
          <a:xfrm>
            <a:off x="428625" y="4274362"/>
            <a:ext cx="714375" cy="92472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7" name="Text 24"/>
          <p:cNvSpPr/>
          <p:nvPr/>
        </p:nvSpPr>
        <p:spPr>
          <a:xfrm>
            <a:off x="428625" y="4274362"/>
            <a:ext cx="714375" cy="92472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spAutoFit/>
          </a:bodyPr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4</a:t>
            </a:r>
            <a:endParaRPr lang="en-US" sz="2436" dirty="0"/>
          </a:p>
        </p:txBody>
      </p:sp>
      <p:sp>
        <p:nvSpPr>
          <p:cNvPr id="28" name="Text 25"/>
          <p:cNvSpPr/>
          <p:nvPr/>
        </p:nvSpPr>
        <p:spPr>
          <a:xfrm>
            <a:off x="1314450" y="4388662"/>
            <a:ext cx="7229475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ELEKTRONIK İMZA (ALTERNATIF)</a:t>
            </a:r>
            <a:endParaRPr lang="en-US" sz="1397" dirty="0"/>
          </a:p>
        </p:txBody>
      </p:sp>
      <p:sp>
        <p:nvSpPr>
          <p:cNvPr id="29" name="Text 26"/>
          <p:cNvSpPr/>
          <p:nvPr/>
        </p:nvSpPr>
        <p:spPr>
          <a:xfrm>
            <a:off x="1314450" y="4719061"/>
            <a:ext cx="7229475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Kurumsal Hekim Şifresi yerine, güvenli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Elektronik İmza (e-İmza)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kullanılarak da sisteme giriş yapılabilir ve reçete onaylanabilir.</a:t>
            </a:r>
            <a:endParaRPr lang="en-US" sz="1193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5773936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SISTEMINE GIRIŞ YAPMA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00125"/>
            <a:ext cx="4566810" cy="3000375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04577" y="1100138"/>
            <a:ext cx="3562945" cy="319683"/>
          </a:xfrm>
          <a:prstGeom prst="rect">
            <a:avLst/>
          </a:prstGeom>
          <a:noFill/>
          <a:ln/>
        </p:spPr>
        <p:txBody>
          <a:bodyPr wrap="square" lIns="0" tIns="0" rIns="0" bIns="68072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ECZANE / DOKTOR GIRIŞ EKRANI</a:t>
            </a:r>
            <a:endParaRPr lang="en-US" sz="1193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" y="1505545"/>
            <a:ext cx="4286250" cy="2494955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143500" y="1000125"/>
            <a:ext cx="3571875" cy="102613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0" name="Shape 6"/>
          <p:cNvSpPr/>
          <p:nvPr/>
        </p:nvSpPr>
        <p:spPr>
          <a:xfrm>
            <a:off x="5143500" y="1000125"/>
            <a:ext cx="57150" cy="1026133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800" y="1104602"/>
            <a:ext cx="185738" cy="18573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529263" y="1071563"/>
            <a:ext cx="1089422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Web Adresi</a:t>
            </a:r>
            <a:endParaRPr lang="en-US" sz="1295" dirty="0"/>
          </a:p>
        </p:txBody>
      </p:sp>
      <p:sp>
        <p:nvSpPr>
          <p:cNvPr id="13" name="Text 8"/>
          <p:cNvSpPr/>
          <p:nvPr/>
        </p:nvSpPr>
        <p:spPr>
          <a:xfrm>
            <a:off x="5257800" y="1366242"/>
            <a:ext cx="3343275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Sisteme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https://medeczane.sgk.gov.tr/doktor/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adresinden erişilir.</a:t>
            </a:r>
            <a:endParaRPr lang="en-US" sz="1090" dirty="0"/>
          </a:p>
        </p:txBody>
      </p:sp>
      <p:sp>
        <p:nvSpPr>
          <p:cNvPr id="14" name="Shape 9"/>
          <p:cNvSpPr/>
          <p:nvPr/>
        </p:nvSpPr>
        <p:spPr>
          <a:xfrm>
            <a:off x="5143500" y="2111983"/>
            <a:ext cx="3571875" cy="80612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5" name="Shape 10"/>
          <p:cNvSpPr/>
          <p:nvPr/>
        </p:nvSpPr>
        <p:spPr>
          <a:xfrm>
            <a:off x="5143500" y="2111983"/>
            <a:ext cx="57150" cy="80612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7800" y="2216460"/>
            <a:ext cx="185738" cy="18573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529263" y="2183420"/>
            <a:ext cx="1234083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Giriş Bilgileri</a:t>
            </a:r>
            <a:endParaRPr lang="en-US" sz="1295" dirty="0"/>
          </a:p>
        </p:txBody>
      </p:sp>
      <p:sp>
        <p:nvSpPr>
          <p:cNvPr id="18" name="Text 12"/>
          <p:cNvSpPr/>
          <p:nvPr/>
        </p:nvSpPr>
        <p:spPr>
          <a:xfrm>
            <a:off x="5257800" y="2478100"/>
            <a:ext cx="3343275" cy="4400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Hekime ait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Kullanıcı Adı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ve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Parola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ile giriş yapılır.</a:t>
            </a:r>
            <a:endParaRPr lang="en-US" sz="1090" dirty="0"/>
          </a:p>
        </p:txBody>
      </p:sp>
      <p:sp>
        <p:nvSpPr>
          <p:cNvPr id="19" name="Shape 13"/>
          <p:cNvSpPr/>
          <p:nvPr/>
        </p:nvSpPr>
        <p:spPr>
          <a:xfrm>
            <a:off x="5143500" y="3003835"/>
            <a:ext cx="3571875" cy="80612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0" name="Shape 14"/>
          <p:cNvSpPr/>
          <p:nvPr/>
        </p:nvSpPr>
        <p:spPr>
          <a:xfrm>
            <a:off x="5143500" y="3003835"/>
            <a:ext cx="57150" cy="80612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7800" y="3108313"/>
            <a:ext cx="208955" cy="185738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552480" y="3075273"/>
            <a:ext cx="2166342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e-Devlet Entegrasyonu</a:t>
            </a:r>
            <a:endParaRPr lang="en-US" sz="1295" dirty="0"/>
          </a:p>
        </p:txBody>
      </p:sp>
      <p:sp>
        <p:nvSpPr>
          <p:cNvPr id="23" name="Text 16"/>
          <p:cNvSpPr/>
          <p:nvPr/>
        </p:nvSpPr>
        <p:spPr>
          <a:xfrm>
            <a:off x="5257800" y="3369952"/>
            <a:ext cx="3343275" cy="4400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Tanımlama ve parola alma işlemleri e-Devlet üzerinden yapılabilir.</a:t>
            </a:r>
            <a:endParaRPr lang="en-US" sz="1090" dirty="0"/>
          </a:p>
        </p:txBody>
      </p:sp>
      <p:sp>
        <p:nvSpPr>
          <p:cNvPr id="24" name="Shape 17"/>
          <p:cNvSpPr/>
          <p:nvPr/>
        </p:nvSpPr>
        <p:spPr>
          <a:xfrm>
            <a:off x="5143500" y="3952838"/>
            <a:ext cx="3571875" cy="698609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5" name="Shape 18"/>
          <p:cNvSpPr/>
          <p:nvPr/>
        </p:nvSpPr>
        <p:spPr>
          <a:xfrm>
            <a:off x="5143500" y="3952838"/>
            <a:ext cx="57150" cy="698609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57800" y="4230691"/>
            <a:ext cx="171450" cy="228600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5514975" y="4038563"/>
            <a:ext cx="3086100" cy="612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Güvenlik için SMS doğrulaması uygulanır. Cep numaranızın e-Devlet'te kayıtlı olması gerekir.</a:t>
            </a:r>
            <a:endParaRPr lang="en-US" sz="109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33671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5454253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BILGILERININ GIRILMESI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4546020" cy="4193716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374586" y="1285875"/>
            <a:ext cx="2602111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REÇETE GIRIŞ EKRANI</a:t>
            </a:r>
            <a:endParaRPr lang="en-US" sz="1193" dirty="0"/>
          </a:p>
        </p:txBody>
      </p:sp>
      <p:sp>
        <p:nvSpPr>
          <p:cNvPr id="8" name="Shape 5"/>
          <p:cNvSpPr/>
          <p:nvPr/>
        </p:nvSpPr>
        <p:spPr>
          <a:xfrm>
            <a:off x="571500" y="1662708"/>
            <a:ext cx="4208311" cy="2571750"/>
          </a:xfrm>
          <a:prstGeom prst="rect">
            <a:avLst/>
          </a:prstGeom>
          <a:solidFill>
            <a:srgbClr val="FFFFFF"/>
          </a:solidFill>
          <a:ln w="18288">
            <a:solidFill>
              <a:srgbClr val="CCCCCC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662708"/>
            <a:ext cx="4208311" cy="257175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208436" y="1143000"/>
            <a:ext cx="3506939" cy="103439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Shape 7"/>
          <p:cNvSpPr/>
          <p:nvPr/>
        </p:nvSpPr>
        <p:spPr>
          <a:xfrm>
            <a:off x="5208436" y="1143000"/>
            <a:ext cx="57150" cy="103439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9886" y="1588759"/>
            <a:ext cx="321469" cy="28575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815654" y="1285875"/>
            <a:ext cx="2728271" cy="8915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HBYS (Hastane Bilgi Yönetim Sistemi) entegrasyonu sayesinde birçok bilgi otomatik dolar.</a:t>
            </a:r>
            <a:endParaRPr lang="en-US" sz="1193" dirty="0"/>
          </a:p>
        </p:txBody>
      </p:sp>
      <p:sp>
        <p:nvSpPr>
          <p:cNvPr id="14" name="Shape 9"/>
          <p:cNvSpPr/>
          <p:nvPr/>
        </p:nvSpPr>
        <p:spPr>
          <a:xfrm>
            <a:off x="5208436" y="2320268"/>
            <a:ext cx="3506939" cy="77688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5" name="Shape 10"/>
          <p:cNvSpPr/>
          <p:nvPr/>
        </p:nvSpPr>
        <p:spPr>
          <a:xfrm>
            <a:off x="5208436" y="2320268"/>
            <a:ext cx="42863" cy="7768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Shape 11"/>
          <p:cNvSpPr/>
          <p:nvPr/>
        </p:nvSpPr>
        <p:spPr>
          <a:xfrm>
            <a:off x="5351311" y="2448855"/>
            <a:ext cx="181301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2"/>
          <p:cNvSpPr/>
          <p:nvPr/>
        </p:nvSpPr>
        <p:spPr>
          <a:xfrm>
            <a:off x="5351311" y="2448855"/>
            <a:ext cx="181301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</a:t>
            </a:r>
            <a:endParaRPr lang="en-US" sz="1193" dirty="0"/>
          </a:p>
        </p:txBody>
      </p:sp>
      <p:sp>
        <p:nvSpPr>
          <p:cNvPr id="18" name="Text 13"/>
          <p:cNvSpPr/>
          <p:nvPr/>
        </p:nvSpPr>
        <p:spPr>
          <a:xfrm>
            <a:off x="5646911" y="2434568"/>
            <a:ext cx="292558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TC KIMLIK NO &amp; PROTOKOL</a:t>
            </a:r>
            <a:endParaRPr lang="en-US" sz="1193" dirty="0"/>
          </a:p>
        </p:txBody>
      </p:sp>
      <p:sp>
        <p:nvSpPr>
          <p:cNvPr id="19" name="Text 14"/>
          <p:cNvSpPr/>
          <p:nvPr/>
        </p:nvSpPr>
        <p:spPr>
          <a:xfrm>
            <a:off x="5646911" y="2697100"/>
            <a:ext cx="2925589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Hastanın T.C. Kimlik numarası ve hastane protokol numarası girilir.</a:t>
            </a:r>
            <a:endParaRPr lang="en-US" sz="987" dirty="0"/>
          </a:p>
        </p:txBody>
      </p:sp>
      <p:sp>
        <p:nvSpPr>
          <p:cNvPr id="20" name="Shape 15"/>
          <p:cNvSpPr/>
          <p:nvPr/>
        </p:nvSpPr>
        <p:spPr>
          <a:xfrm>
            <a:off x="5208436" y="3240025"/>
            <a:ext cx="3506939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1" name="Shape 16"/>
          <p:cNvSpPr/>
          <p:nvPr/>
        </p:nvSpPr>
        <p:spPr>
          <a:xfrm>
            <a:off x="5208436" y="3240025"/>
            <a:ext cx="42863" cy="97690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2" name="Shape 17"/>
          <p:cNvSpPr/>
          <p:nvPr/>
        </p:nvSpPr>
        <p:spPr>
          <a:xfrm>
            <a:off x="5351311" y="3368613"/>
            <a:ext cx="148121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3" name="Text 18"/>
          <p:cNvSpPr/>
          <p:nvPr/>
        </p:nvSpPr>
        <p:spPr>
          <a:xfrm>
            <a:off x="5351311" y="3368613"/>
            <a:ext cx="148121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</a:t>
            </a:r>
            <a:endParaRPr lang="en-US" sz="1193" dirty="0"/>
          </a:p>
        </p:txBody>
      </p:sp>
      <p:sp>
        <p:nvSpPr>
          <p:cNvPr id="24" name="Text 19"/>
          <p:cNvSpPr/>
          <p:nvPr/>
        </p:nvSpPr>
        <p:spPr>
          <a:xfrm>
            <a:off x="5613732" y="3354325"/>
            <a:ext cx="295876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OTOMATIK VERI ÇEKIMI</a:t>
            </a:r>
            <a:endParaRPr lang="en-US" sz="1193" dirty="0"/>
          </a:p>
        </p:txBody>
      </p:sp>
      <p:sp>
        <p:nvSpPr>
          <p:cNvPr id="25" name="Text 20"/>
          <p:cNvSpPr/>
          <p:nvPr/>
        </p:nvSpPr>
        <p:spPr>
          <a:xfrm>
            <a:off x="5613732" y="3616858"/>
            <a:ext cx="2958768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Sistem; hasta adı, soyadı, cinsiyet ve doğum tarihini otomatik olarak ekrana getirir.</a:t>
            </a:r>
            <a:endParaRPr lang="en-US" sz="987" dirty="0"/>
          </a:p>
        </p:txBody>
      </p:sp>
      <p:sp>
        <p:nvSpPr>
          <p:cNvPr id="26" name="Shape 21"/>
          <p:cNvSpPr/>
          <p:nvPr/>
        </p:nvSpPr>
        <p:spPr>
          <a:xfrm>
            <a:off x="5208436" y="4359808"/>
            <a:ext cx="3506939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22"/>
          <p:cNvSpPr/>
          <p:nvPr/>
        </p:nvSpPr>
        <p:spPr>
          <a:xfrm>
            <a:off x="5208436" y="4359808"/>
            <a:ext cx="42863" cy="976908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8" name="Shape 23"/>
          <p:cNvSpPr/>
          <p:nvPr/>
        </p:nvSpPr>
        <p:spPr>
          <a:xfrm>
            <a:off x="5351311" y="4488396"/>
            <a:ext cx="140029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9" name="Text 24"/>
          <p:cNvSpPr/>
          <p:nvPr/>
        </p:nvSpPr>
        <p:spPr>
          <a:xfrm>
            <a:off x="5351311" y="4488396"/>
            <a:ext cx="14002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</a:t>
            </a:r>
            <a:endParaRPr lang="en-US" sz="1193" dirty="0"/>
          </a:p>
        </p:txBody>
      </p:sp>
      <p:sp>
        <p:nvSpPr>
          <p:cNvPr id="30" name="Text 25"/>
          <p:cNvSpPr/>
          <p:nvPr/>
        </p:nvSpPr>
        <p:spPr>
          <a:xfrm>
            <a:off x="5605639" y="4474108"/>
            <a:ext cx="2966861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SOSYAL GÜVENCE BILGISI</a:t>
            </a:r>
            <a:endParaRPr lang="en-US" sz="1193" dirty="0"/>
          </a:p>
        </p:txBody>
      </p:sp>
      <p:sp>
        <p:nvSpPr>
          <p:cNvPr id="31" name="Text 26"/>
          <p:cNvSpPr/>
          <p:nvPr/>
        </p:nvSpPr>
        <p:spPr>
          <a:xfrm>
            <a:off x="5605639" y="4736641"/>
            <a:ext cx="2966861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Hastanın bağlı olduğu kurum kodu ve sosyal güvence türü sistem tarafından doğrulanır.</a:t>
            </a:r>
            <a:endParaRPr lang="en-US" sz="987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3530798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TÜRÜ SEÇIMI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3800475" cy="64293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143000"/>
            <a:ext cx="85725" cy="642938"/>
          </a:xfrm>
          <a:prstGeom prst="rect">
            <a:avLst/>
          </a:prstGeom>
          <a:solidFill>
            <a:srgbClr val="4CAF50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393031"/>
            <a:ext cx="285750" cy="25717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000125" y="1307306"/>
            <a:ext cx="294143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NORMAL REÇETE</a:t>
            </a:r>
            <a:endParaRPr lang="en-US" sz="1193" dirty="0"/>
          </a:p>
        </p:txBody>
      </p:sp>
      <p:sp>
        <p:nvSpPr>
          <p:cNvPr id="10" name="Text 6"/>
          <p:cNvSpPr/>
          <p:nvPr/>
        </p:nvSpPr>
        <p:spPr>
          <a:xfrm>
            <a:off x="1000125" y="1541264"/>
            <a:ext cx="294143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Genel ilaçlar ve reçetesiz satılabilen ilaçlar.</a:t>
            </a:r>
            <a:endParaRPr lang="en-US" sz="987" dirty="0"/>
          </a:p>
        </p:txBody>
      </p:sp>
      <p:sp>
        <p:nvSpPr>
          <p:cNvPr id="11" name="Shape 7"/>
          <p:cNvSpPr/>
          <p:nvPr/>
        </p:nvSpPr>
        <p:spPr>
          <a:xfrm>
            <a:off x="428625" y="1928813"/>
            <a:ext cx="3800475" cy="64293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2" name="Shape 8"/>
          <p:cNvSpPr/>
          <p:nvPr/>
        </p:nvSpPr>
        <p:spPr>
          <a:xfrm>
            <a:off x="428625" y="1928813"/>
            <a:ext cx="85725" cy="642938"/>
          </a:xfrm>
          <a:prstGeom prst="rect">
            <a:avLst/>
          </a:prstGeom>
          <a:solidFill>
            <a:srgbClr val="F44336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2178844"/>
            <a:ext cx="285750" cy="2571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1000125" y="2093119"/>
            <a:ext cx="238958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KIRMIZI REÇETE</a:t>
            </a:r>
            <a:endParaRPr lang="en-US" sz="1193" dirty="0"/>
          </a:p>
        </p:txBody>
      </p:sp>
      <p:sp>
        <p:nvSpPr>
          <p:cNvPr id="15" name="Text 10"/>
          <p:cNvSpPr/>
          <p:nvPr/>
        </p:nvSpPr>
        <p:spPr>
          <a:xfrm>
            <a:off x="1000125" y="2327077"/>
            <a:ext cx="2389584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Kontrollü ilaçlar, psikiyatrik ilaçlar.</a:t>
            </a:r>
            <a:endParaRPr lang="en-US" sz="987" dirty="0"/>
          </a:p>
        </p:txBody>
      </p:sp>
      <p:sp>
        <p:nvSpPr>
          <p:cNvPr id="16" name="Shape 11"/>
          <p:cNvSpPr/>
          <p:nvPr/>
        </p:nvSpPr>
        <p:spPr>
          <a:xfrm>
            <a:off x="428625" y="2714625"/>
            <a:ext cx="3800475" cy="64293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2"/>
          <p:cNvSpPr/>
          <p:nvPr/>
        </p:nvSpPr>
        <p:spPr>
          <a:xfrm>
            <a:off x="428625" y="2714625"/>
            <a:ext cx="85725" cy="642938"/>
          </a:xfrm>
          <a:prstGeom prst="rect">
            <a:avLst/>
          </a:prstGeom>
          <a:solidFill>
            <a:srgbClr val="9C27B0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2964656"/>
            <a:ext cx="285750" cy="2571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000125" y="2878931"/>
            <a:ext cx="294143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MOR REÇETE</a:t>
            </a:r>
            <a:endParaRPr lang="en-US" sz="1193" dirty="0"/>
          </a:p>
        </p:txBody>
      </p:sp>
      <p:sp>
        <p:nvSpPr>
          <p:cNvPr id="20" name="Text 14"/>
          <p:cNvSpPr/>
          <p:nvPr/>
        </p:nvSpPr>
        <p:spPr>
          <a:xfrm>
            <a:off x="1000125" y="3112889"/>
            <a:ext cx="294143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Kan ürünleri ve özel uyuşturucu maddeler.</a:t>
            </a:r>
            <a:endParaRPr lang="en-US" sz="987" dirty="0"/>
          </a:p>
        </p:txBody>
      </p:sp>
      <p:sp>
        <p:nvSpPr>
          <p:cNvPr id="21" name="Shape 15"/>
          <p:cNvSpPr/>
          <p:nvPr/>
        </p:nvSpPr>
        <p:spPr>
          <a:xfrm>
            <a:off x="428625" y="3500438"/>
            <a:ext cx="3800475" cy="737592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2" name="Shape 16"/>
          <p:cNvSpPr/>
          <p:nvPr/>
        </p:nvSpPr>
        <p:spPr>
          <a:xfrm>
            <a:off x="428625" y="3500438"/>
            <a:ext cx="85725" cy="737592"/>
          </a:xfrm>
          <a:prstGeom prst="rect">
            <a:avLst/>
          </a:prstGeom>
          <a:solidFill>
            <a:srgbClr val="FF9800"/>
          </a:solidFill>
          <a:ln/>
        </p:spPr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3797796"/>
            <a:ext cx="257175" cy="25717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971550" y="3614738"/>
            <a:ext cx="311467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TURUNCU REÇETE</a:t>
            </a:r>
            <a:endParaRPr lang="en-US" sz="1193" dirty="0"/>
          </a:p>
        </p:txBody>
      </p:sp>
      <p:sp>
        <p:nvSpPr>
          <p:cNvPr id="25" name="Text 18"/>
          <p:cNvSpPr/>
          <p:nvPr/>
        </p:nvSpPr>
        <p:spPr>
          <a:xfrm>
            <a:off x="971550" y="3848695"/>
            <a:ext cx="3114675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Hemofili vb. bazı özel durumlarda kullanılan reçeteler.</a:t>
            </a:r>
            <a:endParaRPr lang="en-US" sz="987" dirty="0"/>
          </a:p>
        </p:txBody>
      </p:sp>
      <p:sp>
        <p:nvSpPr>
          <p:cNvPr id="26" name="Shape 19"/>
          <p:cNvSpPr/>
          <p:nvPr/>
        </p:nvSpPr>
        <p:spPr>
          <a:xfrm>
            <a:off x="428625" y="4380905"/>
            <a:ext cx="3800475" cy="737592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20"/>
          <p:cNvSpPr/>
          <p:nvPr/>
        </p:nvSpPr>
        <p:spPr>
          <a:xfrm>
            <a:off x="428625" y="4380905"/>
            <a:ext cx="85725" cy="737592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" y="4678263"/>
            <a:ext cx="263286" cy="257175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977661" y="4495205"/>
            <a:ext cx="310856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ALT TÜRÜ</a:t>
            </a:r>
            <a:endParaRPr lang="en-US" sz="1193" dirty="0"/>
          </a:p>
        </p:txBody>
      </p:sp>
      <p:sp>
        <p:nvSpPr>
          <p:cNvPr id="30" name="Text 22"/>
          <p:cNvSpPr/>
          <p:nvPr/>
        </p:nvSpPr>
        <p:spPr>
          <a:xfrm>
            <a:off x="977661" y="4729163"/>
            <a:ext cx="3108564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Ayaktan, Yatan, Taburcu, Acil vb. seçimler yapılır.</a:t>
            </a:r>
            <a:endParaRPr lang="en-US" sz="987" dirty="0"/>
          </a:p>
        </p:txBody>
      </p:sp>
      <p:sp>
        <p:nvSpPr>
          <p:cNvPr id="31" name="Shape 23"/>
          <p:cNvSpPr/>
          <p:nvPr/>
        </p:nvSpPr>
        <p:spPr>
          <a:xfrm>
            <a:off x="4514850" y="1143000"/>
            <a:ext cx="4200525" cy="4000500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32" name="Text 24"/>
          <p:cNvSpPr/>
          <p:nvPr/>
        </p:nvSpPr>
        <p:spPr>
          <a:xfrm>
            <a:off x="4714875" y="1285875"/>
            <a:ext cx="3857625" cy="333970"/>
          </a:xfrm>
          <a:prstGeom prst="rect">
            <a:avLst/>
          </a:prstGeom>
          <a:noFill/>
          <a:ln/>
        </p:spPr>
        <p:txBody>
          <a:bodyPr wrap="square" lIns="0" tIns="0" rIns="0" bIns="8509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REÇETE TÜRÜ MENÜSÜ</a:t>
            </a:r>
            <a:endParaRPr lang="en-US" sz="1193" dirty="0"/>
          </a:p>
        </p:txBody>
      </p:sp>
      <p:sp>
        <p:nvSpPr>
          <p:cNvPr id="33" name="Shape 25"/>
          <p:cNvSpPr/>
          <p:nvPr/>
        </p:nvSpPr>
        <p:spPr>
          <a:xfrm>
            <a:off x="4714875" y="1762720"/>
            <a:ext cx="3857625" cy="2857500"/>
          </a:xfrm>
          <a:prstGeom prst="rect">
            <a:avLst/>
          </a:prstGeom>
          <a:solidFill>
            <a:srgbClr val="FFFFFF"/>
          </a:solidFill>
          <a:ln w="18288">
            <a:solidFill>
              <a:srgbClr val="E8F0FE"/>
            </a:solidFill>
            <a:prstDash val="solid"/>
          </a:ln>
        </p:spPr>
      </p:sp>
      <p:pic>
        <p:nvPicPr>
          <p:cNvPr id="34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82208" y="1762720"/>
            <a:ext cx="3322960" cy="285747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5086350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BILGILERININ GIRILMESI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4546020" cy="4000500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483528" y="1285875"/>
            <a:ext cx="2384227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İLAÇ GIRIŞ EKRANI</a:t>
            </a:r>
            <a:endParaRPr lang="en-US" sz="1193" dirty="0"/>
          </a:p>
        </p:txBody>
      </p:sp>
      <p:sp>
        <p:nvSpPr>
          <p:cNvPr id="8" name="Shape 5"/>
          <p:cNvSpPr/>
          <p:nvPr/>
        </p:nvSpPr>
        <p:spPr>
          <a:xfrm>
            <a:off x="571500" y="1662708"/>
            <a:ext cx="4208311" cy="2571750"/>
          </a:xfrm>
          <a:prstGeom prst="rect">
            <a:avLst/>
          </a:prstGeom>
          <a:solidFill>
            <a:srgbClr val="FFFFFF"/>
          </a:solidFill>
          <a:ln w="18288">
            <a:solidFill>
              <a:srgbClr val="CCCCCC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662708"/>
            <a:ext cx="4208311" cy="257175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208436" y="1143000"/>
            <a:ext cx="3506939" cy="81151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Shape 7"/>
          <p:cNvSpPr/>
          <p:nvPr/>
        </p:nvSpPr>
        <p:spPr>
          <a:xfrm>
            <a:off x="5208436" y="1143000"/>
            <a:ext cx="57150" cy="81151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9886" y="1477305"/>
            <a:ext cx="321469" cy="28575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815654" y="1285875"/>
            <a:ext cx="2728271" cy="6686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adı yazıldığında sistem otomatik olarak ilaç kodunu ve birimini doldurur.</a:t>
            </a:r>
            <a:endParaRPr lang="en-US" sz="1193" dirty="0"/>
          </a:p>
        </p:txBody>
      </p:sp>
      <p:sp>
        <p:nvSpPr>
          <p:cNvPr id="14" name="Shape 9"/>
          <p:cNvSpPr/>
          <p:nvPr/>
        </p:nvSpPr>
        <p:spPr>
          <a:xfrm>
            <a:off x="5208436" y="2097388"/>
            <a:ext cx="3506939" cy="77688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5" name="Shape 10"/>
          <p:cNvSpPr/>
          <p:nvPr/>
        </p:nvSpPr>
        <p:spPr>
          <a:xfrm>
            <a:off x="5208436" y="2097388"/>
            <a:ext cx="42863" cy="7768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6" name="Shape 11"/>
          <p:cNvSpPr/>
          <p:nvPr/>
        </p:nvSpPr>
        <p:spPr>
          <a:xfrm>
            <a:off x="5351311" y="2225976"/>
            <a:ext cx="189226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7" name="Text 12"/>
          <p:cNvSpPr/>
          <p:nvPr/>
        </p:nvSpPr>
        <p:spPr>
          <a:xfrm>
            <a:off x="5351311" y="2225976"/>
            <a:ext cx="189226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1</a:t>
            </a:r>
            <a:endParaRPr lang="en-US" sz="1193" dirty="0"/>
          </a:p>
        </p:txBody>
      </p:sp>
      <p:sp>
        <p:nvSpPr>
          <p:cNvPr id="18" name="Text 13"/>
          <p:cNvSpPr/>
          <p:nvPr/>
        </p:nvSpPr>
        <p:spPr>
          <a:xfrm>
            <a:off x="5654836" y="2211688"/>
            <a:ext cx="291766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VE MIKTAR</a:t>
            </a:r>
            <a:endParaRPr lang="en-US" sz="1193" dirty="0"/>
          </a:p>
        </p:txBody>
      </p:sp>
      <p:sp>
        <p:nvSpPr>
          <p:cNvPr id="19" name="Text 14"/>
          <p:cNvSpPr/>
          <p:nvPr/>
        </p:nvSpPr>
        <p:spPr>
          <a:xfrm>
            <a:off x="5654836" y="2474221"/>
            <a:ext cx="2917664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İlacın günlük dozu (örn: 1x1) ve kaç kutu/şişe yazılacağı belirtilir.</a:t>
            </a:r>
            <a:endParaRPr lang="en-US" sz="987" dirty="0"/>
          </a:p>
        </p:txBody>
      </p:sp>
      <p:sp>
        <p:nvSpPr>
          <p:cNvPr id="20" name="Shape 15"/>
          <p:cNvSpPr/>
          <p:nvPr/>
        </p:nvSpPr>
        <p:spPr>
          <a:xfrm>
            <a:off x="5208436" y="3017146"/>
            <a:ext cx="3506939" cy="77688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1" name="Shape 16"/>
          <p:cNvSpPr/>
          <p:nvPr/>
        </p:nvSpPr>
        <p:spPr>
          <a:xfrm>
            <a:off x="5208436" y="3017146"/>
            <a:ext cx="42863" cy="7768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2" name="Shape 17"/>
          <p:cNvSpPr/>
          <p:nvPr/>
        </p:nvSpPr>
        <p:spPr>
          <a:xfrm>
            <a:off x="5351311" y="3145734"/>
            <a:ext cx="201839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3" name="Text 18"/>
          <p:cNvSpPr/>
          <p:nvPr/>
        </p:nvSpPr>
        <p:spPr>
          <a:xfrm>
            <a:off x="5351311" y="3145734"/>
            <a:ext cx="201839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2</a:t>
            </a:r>
            <a:endParaRPr lang="en-US" sz="1193" dirty="0"/>
          </a:p>
        </p:txBody>
      </p:sp>
      <p:sp>
        <p:nvSpPr>
          <p:cNvPr id="24" name="Text 19"/>
          <p:cNvSpPr/>
          <p:nvPr/>
        </p:nvSpPr>
        <p:spPr>
          <a:xfrm>
            <a:off x="5667449" y="3131446"/>
            <a:ext cx="2905051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KULLANIM ŞEKLI</a:t>
            </a:r>
            <a:endParaRPr lang="en-US" sz="1193" dirty="0"/>
          </a:p>
        </p:txBody>
      </p:sp>
      <p:sp>
        <p:nvSpPr>
          <p:cNvPr id="25" name="Text 20"/>
          <p:cNvSpPr/>
          <p:nvPr/>
        </p:nvSpPr>
        <p:spPr>
          <a:xfrm>
            <a:off x="5667449" y="3393979"/>
            <a:ext cx="2905051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İlacın nasıl kullanılacağı (oral, enjeksiyon, topikal vb.) seçilir.</a:t>
            </a:r>
            <a:endParaRPr lang="en-US" sz="987" dirty="0"/>
          </a:p>
        </p:txBody>
      </p:sp>
      <p:sp>
        <p:nvSpPr>
          <p:cNvPr id="26" name="Shape 21"/>
          <p:cNvSpPr/>
          <p:nvPr/>
        </p:nvSpPr>
        <p:spPr>
          <a:xfrm>
            <a:off x="5208436" y="3936904"/>
            <a:ext cx="3506939" cy="77688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22"/>
          <p:cNvSpPr/>
          <p:nvPr/>
        </p:nvSpPr>
        <p:spPr>
          <a:xfrm>
            <a:off x="5208436" y="3936904"/>
            <a:ext cx="42863" cy="77688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8" name="Shape 23"/>
          <p:cNvSpPr/>
          <p:nvPr/>
        </p:nvSpPr>
        <p:spPr>
          <a:xfrm>
            <a:off x="5351311" y="4065491"/>
            <a:ext cx="166483" cy="285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9" name="Text 24"/>
          <p:cNvSpPr/>
          <p:nvPr/>
        </p:nvSpPr>
        <p:spPr>
          <a:xfrm>
            <a:off x="5351311" y="4065491"/>
            <a:ext cx="166483" cy="285750"/>
          </a:xfrm>
          <a:prstGeom prst="rect">
            <a:avLst/>
          </a:prstGeom>
          <a:noFill/>
          <a:ln/>
        </p:spPr>
        <p:txBody>
          <a:bodyPr wrap="none" lIns="0" tIns="0" rIns="0" bIns="0" rtlCol="0" anchor="ctr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</a:t>
            </a:r>
            <a:endParaRPr lang="en-US" sz="1193" dirty="0"/>
          </a:p>
        </p:txBody>
      </p:sp>
      <p:sp>
        <p:nvSpPr>
          <p:cNvPr id="30" name="Text 25"/>
          <p:cNvSpPr/>
          <p:nvPr/>
        </p:nvSpPr>
        <p:spPr>
          <a:xfrm>
            <a:off x="5632093" y="4051204"/>
            <a:ext cx="2940407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OTOMATIK DOZ KONTROLÜ</a:t>
            </a:r>
            <a:endParaRPr lang="en-US" sz="1193" dirty="0"/>
          </a:p>
        </p:txBody>
      </p:sp>
      <p:sp>
        <p:nvSpPr>
          <p:cNvPr id="31" name="Text 26"/>
          <p:cNvSpPr/>
          <p:nvPr/>
        </p:nvSpPr>
        <p:spPr>
          <a:xfrm>
            <a:off x="5632093" y="4313737"/>
            <a:ext cx="2940407" cy="4000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girilen dozun uygunluğunu kontrol eder, yüksek dozda uyarı verir.</a:t>
            </a:r>
            <a:endParaRPr lang="en-US" sz="987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5036344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AÇIKLAMA ALANLARI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4546020" cy="4000500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633547" y="1285875"/>
            <a:ext cx="208418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AÇIKLAMA TÜRÜ SEÇIMI</a:t>
            </a:r>
            <a:endParaRPr lang="en-US" sz="1193" dirty="0"/>
          </a:p>
        </p:txBody>
      </p:sp>
      <p:sp>
        <p:nvSpPr>
          <p:cNvPr id="8" name="Shape 5"/>
          <p:cNvSpPr/>
          <p:nvPr/>
        </p:nvSpPr>
        <p:spPr>
          <a:xfrm>
            <a:off x="571500" y="1662708"/>
            <a:ext cx="4208311" cy="2571750"/>
          </a:xfrm>
          <a:prstGeom prst="rect">
            <a:avLst/>
          </a:prstGeom>
          <a:solidFill>
            <a:srgbClr val="FFFFFF"/>
          </a:solidFill>
          <a:ln w="18288">
            <a:solidFill>
              <a:srgbClr val="CCCCCC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662708"/>
            <a:ext cx="4208311" cy="2571750"/>
          </a:xfrm>
          <a:prstGeom prst="rect">
            <a:avLst/>
          </a:prstGeom>
        </p:spPr>
      </p:pic>
      <p:sp>
        <p:nvSpPr>
          <p:cNvPr id="10" name="Shape 6"/>
          <p:cNvSpPr/>
          <p:nvPr/>
        </p:nvSpPr>
        <p:spPr>
          <a:xfrm>
            <a:off x="5208436" y="1143000"/>
            <a:ext cx="3506939" cy="727184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1" name="Shape 7"/>
          <p:cNvSpPr/>
          <p:nvPr/>
        </p:nvSpPr>
        <p:spPr>
          <a:xfrm>
            <a:off x="5208436" y="1143000"/>
            <a:ext cx="57150" cy="727184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1311" y="1435140"/>
            <a:ext cx="192881" cy="25717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5658492" y="1257300"/>
            <a:ext cx="2914008" cy="6128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geri ödemeleri için reçete eki belgeler ve açıklamalar bu alana girilir.</a:t>
            </a:r>
            <a:endParaRPr lang="en-US" sz="1090" dirty="0"/>
          </a:p>
        </p:txBody>
      </p:sp>
      <p:sp>
        <p:nvSpPr>
          <p:cNvPr id="14" name="Shape 9"/>
          <p:cNvSpPr/>
          <p:nvPr/>
        </p:nvSpPr>
        <p:spPr>
          <a:xfrm>
            <a:off x="5208436" y="1984484"/>
            <a:ext cx="3506939" cy="688646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5" name="Shape 10"/>
          <p:cNvSpPr/>
          <p:nvPr/>
        </p:nvSpPr>
        <p:spPr>
          <a:xfrm>
            <a:off x="5208436" y="1984484"/>
            <a:ext cx="42863" cy="688646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2736" y="2098784"/>
            <a:ext cx="225028" cy="200025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5662064" y="2070209"/>
            <a:ext cx="2939011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TEŞHIS / TANI</a:t>
            </a:r>
            <a:endParaRPr lang="en-US" sz="1090" dirty="0"/>
          </a:p>
        </p:txBody>
      </p:sp>
      <p:sp>
        <p:nvSpPr>
          <p:cNvPr id="18" name="Text 12"/>
          <p:cNvSpPr/>
          <p:nvPr/>
        </p:nvSpPr>
        <p:spPr>
          <a:xfrm>
            <a:off x="5662064" y="2313096"/>
            <a:ext cx="2939011" cy="360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8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SGK'nın geri ödeme kapsamında reçete üzerinde özellikle olmasını istediği tanı yazılır.</a:t>
            </a:r>
            <a:endParaRPr lang="en-US" sz="885" dirty="0"/>
          </a:p>
        </p:txBody>
      </p:sp>
      <p:sp>
        <p:nvSpPr>
          <p:cNvPr id="19" name="Shape 13"/>
          <p:cNvSpPr/>
          <p:nvPr/>
        </p:nvSpPr>
        <p:spPr>
          <a:xfrm>
            <a:off x="5208436" y="2787430"/>
            <a:ext cx="3506939" cy="688646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0" name="Shape 14"/>
          <p:cNvSpPr/>
          <p:nvPr/>
        </p:nvSpPr>
        <p:spPr>
          <a:xfrm>
            <a:off x="5208436" y="2787430"/>
            <a:ext cx="42863" cy="688646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22736" y="2901730"/>
            <a:ext cx="225028" cy="200025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5662064" y="2873155"/>
            <a:ext cx="2939011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GÜVENLIK VE İZLEM FORMU</a:t>
            </a:r>
            <a:endParaRPr lang="en-US" sz="1090" dirty="0"/>
          </a:p>
        </p:txBody>
      </p:sp>
      <p:sp>
        <p:nvSpPr>
          <p:cNvPr id="23" name="Text 16"/>
          <p:cNvSpPr/>
          <p:nvPr/>
        </p:nvSpPr>
        <p:spPr>
          <a:xfrm>
            <a:off x="5662064" y="3116042"/>
            <a:ext cx="2939011" cy="360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8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İlgili mevzuat hükümlerine göre hasta adına düzenlendiği ibaresi eklenir.</a:t>
            </a:r>
            <a:endParaRPr lang="en-US" sz="885" dirty="0"/>
          </a:p>
        </p:txBody>
      </p:sp>
      <p:sp>
        <p:nvSpPr>
          <p:cNvPr id="24" name="Shape 17"/>
          <p:cNvSpPr/>
          <p:nvPr/>
        </p:nvSpPr>
        <p:spPr>
          <a:xfrm>
            <a:off x="5208436" y="3590376"/>
            <a:ext cx="3506939" cy="688646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5" name="Shape 18"/>
          <p:cNvSpPr/>
          <p:nvPr/>
        </p:nvSpPr>
        <p:spPr>
          <a:xfrm>
            <a:off x="5208436" y="3590376"/>
            <a:ext cx="42863" cy="688646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22736" y="3704676"/>
            <a:ext cx="200025" cy="200025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5637061" y="3676101"/>
            <a:ext cx="2964014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ENDIKASYON DIŞI KULLANIM İZNI</a:t>
            </a:r>
            <a:endParaRPr lang="en-US" sz="1090" dirty="0"/>
          </a:p>
        </p:txBody>
      </p:sp>
      <p:sp>
        <p:nvSpPr>
          <p:cNvPr id="28" name="Text 20"/>
          <p:cNvSpPr/>
          <p:nvPr/>
        </p:nvSpPr>
        <p:spPr>
          <a:xfrm>
            <a:off x="5637061" y="3918989"/>
            <a:ext cx="2964014" cy="360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8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Sağlık Bakanlığı onaylı belgenin tarihi, sayısı ve geçerlilik süresi yazılır.</a:t>
            </a:r>
            <a:endParaRPr lang="en-US" sz="885" dirty="0"/>
          </a:p>
        </p:txBody>
      </p:sp>
      <p:sp>
        <p:nvSpPr>
          <p:cNvPr id="29" name="Shape 21"/>
          <p:cNvSpPr/>
          <p:nvPr/>
        </p:nvSpPr>
        <p:spPr>
          <a:xfrm>
            <a:off x="5208436" y="4393323"/>
            <a:ext cx="3506939" cy="688646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30" name="Shape 22"/>
          <p:cNvSpPr/>
          <p:nvPr/>
        </p:nvSpPr>
        <p:spPr>
          <a:xfrm>
            <a:off x="5208436" y="4393323"/>
            <a:ext cx="42863" cy="688646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3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22736" y="4507623"/>
            <a:ext cx="200025" cy="200025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5637061" y="4479048"/>
            <a:ext cx="2964014" cy="2143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500"/>
              </a:lnSpc>
              <a:buNone/>
            </a:pP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TETKIK SONUCU &amp; TEDAVI SÜRESI</a:t>
            </a:r>
            <a:endParaRPr lang="en-US" sz="1090" dirty="0"/>
          </a:p>
        </p:txBody>
      </p:sp>
      <p:sp>
        <p:nvSpPr>
          <p:cNvPr id="33" name="Text 24"/>
          <p:cNvSpPr/>
          <p:nvPr/>
        </p:nvSpPr>
        <p:spPr>
          <a:xfrm>
            <a:off x="5637061" y="4721935"/>
            <a:ext cx="2964014" cy="3600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88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Geri ödeme için istenen tetkiklerin sonuçları ve yasal tedavi süreleri belirtilir.</a:t>
            </a:r>
            <a:endParaRPr lang="en-US" sz="88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479256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4697016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TARIH, SAAT VE İMZALAMA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3454980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143000"/>
            <a:ext cx="57150" cy="97690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285875"/>
            <a:ext cx="225028" cy="257175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910828" y="1257300"/>
            <a:ext cx="2829902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TARIH VE SAAT</a:t>
            </a:r>
            <a:endParaRPr lang="en-US" sz="1193" dirty="0"/>
          </a:p>
        </p:txBody>
      </p:sp>
      <p:sp>
        <p:nvSpPr>
          <p:cNvPr id="10" name="Text 6"/>
          <p:cNvSpPr/>
          <p:nvPr/>
        </p:nvSpPr>
        <p:spPr>
          <a:xfrm>
            <a:off x="910828" y="1519833"/>
            <a:ext cx="2829902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otomatik olarak reçete yazıldığı tarih ve saati doldurur. Gerekirse manuel olarak düzenlenebilir.</a:t>
            </a:r>
            <a:endParaRPr lang="en-US" sz="987" dirty="0"/>
          </a:p>
        </p:txBody>
      </p:sp>
      <p:sp>
        <p:nvSpPr>
          <p:cNvPr id="11" name="Shape 7"/>
          <p:cNvSpPr/>
          <p:nvPr/>
        </p:nvSpPr>
        <p:spPr>
          <a:xfrm>
            <a:off x="428625" y="2262783"/>
            <a:ext cx="3454980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2" name="Shape 8"/>
          <p:cNvSpPr/>
          <p:nvPr/>
        </p:nvSpPr>
        <p:spPr>
          <a:xfrm>
            <a:off x="428625" y="2262783"/>
            <a:ext cx="57150" cy="976908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2405658"/>
            <a:ext cx="225028" cy="257175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910828" y="2377083"/>
            <a:ext cx="2829902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NUMARASI</a:t>
            </a:r>
            <a:endParaRPr lang="en-US" sz="1193" dirty="0"/>
          </a:p>
        </p:txBody>
      </p:sp>
      <p:sp>
        <p:nvSpPr>
          <p:cNvPr id="15" name="Text 10"/>
          <p:cNvSpPr/>
          <p:nvPr/>
        </p:nvSpPr>
        <p:spPr>
          <a:xfrm>
            <a:off x="910828" y="2639616"/>
            <a:ext cx="2829902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otomatik olarak eşsiz bir e-reçete numarası atar. Bu numara hastaya verilir.</a:t>
            </a:r>
            <a:endParaRPr lang="en-US" sz="987" dirty="0"/>
          </a:p>
        </p:txBody>
      </p:sp>
      <p:sp>
        <p:nvSpPr>
          <p:cNvPr id="16" name="Shape 11"/>
          <p:cNvSpPr/>
          <p:nvPr/>
        </p:nvSpPr>
        <p:spPr>
          <a:xfrm>
            <a:off x="428625" y="3382566"/>
            <a:ext cx="3454980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2"/>
          <p:cNvSpPr/>
          <p:nvPr/>
        </p:nvSpPr>
        <p:spPr>
          <a:xfrm>
            <a:off x="428625" y="3382566"/>
            <a:ext cx="57150" cy="97690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3525441"/>
            <a:ext cx="257175" cy="257175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42975" y="3496866"/>
            <a:ext cx="279775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İMZALAMA</a:t>
            </a:r>
            <a:endParaRPr lang="en-US" sz="1193" dirty="0"/>
          </a:p>
        </p:txBody>
      </p:sp>
      <p:sp>
        <p:nvSpPr>
          <p:cNvPr id="20" name="Text 14"/>
          <p:cNvSpPr/>
          <p:nvPr/>
        </p:nvSpPr>
        <p:spPr>
          <a:xfrm>
            <a:off x="942975" y="3759398"/>
            <a:ext cx="2797755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Reçete, Elektronik İmza veya SGK Kurumsal Hekim Şifresi girilerek onaylanır.</a:t>
            </a:r>
            <a:endParaRPr lang="en-US" sz="987" dirty="0"/>
          </a:p>
        </p:txBody>
      </p:sp>
      <p:sp>
        <p:nvSpPr>
          <p:cNvPr id="21" name="Shape 15"/>
          <p:cNvSpPr/>
          <p:nvPr/>
        </p:nvSpPr>
        <p:spPr>
          <a:xfrm>
            <a:off x="428625" y="4502348"/>
            <a:ext cx="3454980" cy="97690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2" name="Shape 16"/>
          <p:cNvSpPr/>
          <p:nvPr/>
        </p:nvSpPr>
        <p:spPr>
          <a:xfrm>
            <a:off x="428625" y="4502348"/>
            <a:ext cx="57150" cy="976908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500" y="4645223"/>
            <a:ext cx="257175" cy="257175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942975" y="4616648"/>
            <a:ext cx="279775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DOĞRULAMASI</a:t>
            </a:r>
            <a:endParaRPr lang="en-US" sz="1193" dirty="0"/>
          </a:p>
        </p:txBody>
      </p:sp>
      <p:sp>
        <p:nvSpPr>
          <p:cNvPr id="25" name="Text 18"/>
          <p:cNvSpPr/>
          <p:nvPr/>
        </p:nvSpPr>
        <p:spPr>
          <a:xfrm>
            <a:off x="942975" y="4879181"/>
            <a:ext cx="2797755" cy="6000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tüm bilgileri kontrol eder ve reçete SGK veritabanına otomatik olarak gönderilir.</a:t>
            </a:r>
            <a:endParaRPr lang="en-US" sz="987" dirty="0"/>
          </a:p>
        </p:txBody>
      </p:sp>
      <p:sp>
        <p:nvSpPr>
          <p:cNvPr id="26" name="Shape 19"/>
          <p:cNvSpPr/>
          <p:nvPr/>
        </p:nvSpPr>
        <p:spPr>
          <a:xfrm>
            <a:off x="4169355" y="1143000"/>
            <a:ext cx="4546020" cy="4336256"/>
          </a:xfrm>
          <a:prstGeom prst="rect">
            <a:avLst/>
          </a:prstGeom>
          <a:solidFill>
            <a:srgbClr val="F8F9FA"/>
          </a:solidFill>
          <a:ln w="54864">
            <a:solidFill>
              <a:srgbClr val="333333"/>
            </a:solidFill>
            <a:prstDash val="solid"/>
          </a:ln>
        </p:spPr>
      </p:sp>
      <p:sp>
        <p:nvSpPr>
          <p:cNvPr id="27" name="Text 20"/>
          <p:cNvSpPr/>
          <p:nvPr/>
        </p:nvSpPr>
        <p:spPr>
          <a:xfrm>
            <a:off x="4364189" y="1285875"/>
            <a:ext cx="4208311" cy="333970"/>
          </a:xfrm>
          <a:prstGeom prst="rect">
            <a:avLst/>
          </a:prstGeom>
          <a:noFill/>
          <a:ln/>
        </p:spPr>
        <p:txBody>
          <a:bodyPr wrap="square" lIns="0" tIns="0" rIns="0" bIns="85090" rtlCol="0" anchor="t">
            <a:spAutoFit/>
          </a:bodyPr>
          <a:lstStyle/>
          <a:p>
            <a:pPr marL="0" indent="0" algn="ctr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TARIH VE ONAY EKRANI</a:t>
            </a:r>
            <a:endParaRPr lang="en-US" sz="1193" dirty="0"/>
          </a:p>
        </p:txBody>
      </p:sp>
      <p:sp>
        <p:nvSpPr>
          <p:cNvPr id="28" name="Shape 21"/>
          <p:cNvSpPr/>
          <p:nvPr/>
        </p:nvSpPr>
        <p:spPr>
          <a:xfrm>
            <a:off x="4364189" y="1762720"/>
            <a:ext cx="4208311" cy="2857500"/>
          </a:xfrm>
          <a:prstGeom prst="rect">
            <a:avLst/>
          </a:prstGeom>
          <a:solidFill>
            <a:srgbClr val="FFFFFF"/>
          </a:solidFill>
          <a:ln w="18288">
            <a:solidFill>
              <a:srgbClr val="E8F0FE"/>
            </a:solidFill>
            <a:prstDash val="solid"/>
          </a:ln>
        </p:spPr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06851" y="1762720"/>
            <a:ext cx="3322960" cy="285747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5901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6652617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DIKKAT EDILMESI GEREKEN NOKTALAR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4036219" cy="136367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143000"/>
            <a:ext cx="57150" cy="1363675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314450"/>
            <a:ext cx="357188" cy="28575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100138" y="1285875"/>
            <a:ext cx="3193256" cy="5036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BILGILERININ DOĞRULUĞU</a:t>
            </a:r>
            <a:endParaRPr lang="en-US" sz="1295" dirty="0"/>
          </a:p>
        </p:txBody>
      </p:sp>
      <p:sp>
        <p:nvSpPr>
          <p:cNvPr id="10" name="Text 6"/>
          <p:cNvSpPr/>
          <p:nvPr/>
        </p:nvSpPr>
        <p:spPr>
          <a:xfrm>
            <a:off x="1100138" y="1846659"/>
            <a:ext cx="3193256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bilgileri (TC Kimlik No) kesinlikle doğru olmalı,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yanlış hasta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adına reçete girilmemelidir.</a:t>
            </a:r>
            <a:endParaRPr lang="en-US" sz="1090" dirty="0"/>
          </a:p>
        </p:txBody>
      </p:sp>
      <p:sp>
        <p:nvSpPr>
          <p:cNvPr id="11" name="Shape 7"/>
          <p:cNvSpPr/>
          <p:nvPr/>
        </p:nvSpPr>
        <p:spPr>
          <a:xfrm>
            <a:off x="4679156" y="1143000"/>
            <a:ext cx="4036219" cy="136367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2" name="Shape 8"/>
          <p:cNvSpPr/>
          <p:nvPr/>
        </p:nvSpPr>
        <p:spPr>
          <a:xfrm>
            <a:off x="4679156" y="1143000"/>
            <a:ext cx="57150" cy="1363675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0606" y="1314450"/>
            <a:ext cx="357188" cy="28575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5350669" y="1285875"/>
            <a:ext cx="3193256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KONTROLÜ</a:t>
            </a:r>
            <a:endParaRPr lang="en-US" sz="1295" dirty="0"/>
          </a:p>
        </p:txBody>
      </p:sp>
      <p:sp>
        <p:nvSpPr>
          <p:cNvPr id="15" name="Text 10"/>
          <p:cNvSpPr/>
          <p:nvPr/>
        </p:nvSpPr>
        <p:spPr>
          <a:xfrm>
            <a:off x="5350669" y="1594842"/>
            <a:ext cx="3193256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otomatik doz kontrolü yapsa da, hekim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klinik tabloya uygun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dozu bizzat kontrol etmelidir.</a:t>
            </a:r>
            <a:endParaRPr lang="en-US" sz="1090" dirty="0"/>
          </a:p>
        </p:txBody>
      </p:sp>
      <p:sp>
        <p:nvSpPr>
          <p:cNvPr id="16" name="Shape 11"/>
          <p:cNvSpPr/>
          <p:nvPr/>
        </p:nvSpPr>
        <p:spPr>
          <a:xfrm>
            <a:off x="428625" y="2720987"/>
            <a:ext cx="4036219" cy="11118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2"/>
          <p:cNvSpPr/>
          <p:nvPr/>
        </p:nvSpPr>
        <p:spPr>
          <a:xfrm>
            <a:off x="428625" y="2720987"/>
            <a:ext cx="57150" cy="111185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5" y="2892437"/>
            <a:ext cx="285750" cy="285750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028700" y="2863862"/>
            <a:ext cx="3264694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ETKILEŞIMLERI</a:t>
            </a:r>
            <a:endParaRPr lang="en-US" sz="1295" dirty="0"/>
          </a:p>
        </p:txBody>
      </p:sp>
      <p:sp>
        <p:nvSpPr>
          <p:cNvPr id="20" name="Text 14"/>
          <p:cNvSpPr/>
          <p:nvPr/>
        </p:nvSpPr>
        <p:spPr>
          <a:xfrm>
            <a:off x="1028700" y="3172830"/>
            <a:ext cx="3264694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Hastanın sistemde kayıtlı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diğer ilaçları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ile olası etkileşim uyarıları dikkate alınmalıdır.</a:t>
            </a:r>
            <a:endParaRPr lang="en-US" sz="1090" dirty="0"/>
          </a:p>
        </p:txBody>
      </p:sp>
      <p:sp>
        <p:nvSpPr>
          <p:cNvPr id="21" name="Shape 15"/>
          <p:cNvSpPr/>
          <p:nvPr/>
        </p:nvSpPr>
        <p:spPr>
          <a:xfrm>
            <a:off x="4679156" y="2720987"/>
            <a:ext cx="4036219" cy="11118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2" name="Shape 16"/>
          <p:cNvSpPr/>
          <p:nvPr/>
        </p:nvSpPr>
        <p:spPr>
          <a:xfrm>
            <a:off x="4679156" y="2720987"/>
            <a:ext cx="57150" cy="111185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0606" y="2892437"/>
            <a:ext cx="285750" cy="285750"/>
          </a:xfrm>
          <a:prstGeom prst="rect">
            <a:avLst/>
          </a:prstGeom>
        </p:spPr>
      </p:pic>
      <p:sp>
        <p:nvSpPr>
          <p:cNvPr id="24" name="Text 17"/>
          <p:cNvSpPr/>
          <p:nvPr/>
        </p:nvSpPr>
        <p:spPr>
          <a:xfrm>
            <a:off x="5279231" y="2863862"/>
            <a:ext cx="3264694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TÜRÜNÜN SEÇIMI</a:t>
            </a:r>
            <a:endParaRPr lang="en-US" sz="1295" dirty="0"/>
          </a:p>
        </p:txBody>
      </p:sp>
      <p:sp>
        <p:nvSpPr>
          <p:cNvPr id="25" name="Text 18"/>
          <p:cNvSpPr/>
          <p:nvPr/>
        </p:nvSpPr>
        <p:spPr>
          <a:xfrm>
            <a:off x="5279231" y="3172830"/>
            <a:ext cx="3264694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İlacın farmakolojik grubuna göre reçete türü (Normal, Kırmızı, Mor vb.)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doğru seçilmelidir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</a:t>
            </a:r>
            <a:endParaRPr lang="en-US" sz="1090" dirty="0"/>
          </a:p>
        </p:txBody>
      </p:sp>
      <p:sp>
        <p:nvSpPr>
          <p:cNvPr id="26" name="Shape 19"/>
          <p:cNvSpPr/>
          <p:nvPr/>
        </p:nvSpPr>
        <p:spPr>
          <a:xfrm>
            <a:off x="428625" y="4047158"/>
            <a:ext cx="4036219" cy="11118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20"/>
          <p:cNvSpPr/>
          <p:nvPr/>
        </p:nvSpPr>
        <p:spPr>
          <a:xfrm>
            <a:off x="428625" y="4047158"/>
            <a:ext cx="57150" cy="111185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075" y="4218608"/>
            <a:ext cx="285750" cy="285750"/>
          </a:xfrm>
          <a:prstGeom prst="rect">
            <a:avLst/>
          </a:prstGeom>
        </p:spPr>
      </p:pic>
      <p:sp>
        <p:nvSpPr>
          <p:cNvPr id="29" name="Text 21"/>
          <p:cNvSpPr/>
          <p:nvPr/>
        </p:nvSpPr>
        <p:spPr>
          <a:xfrm>
            <a:off x="1028700" y="4190033"/>
            <a:ext cx="3264694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TANI YAZILMASI</a:t>
            </a:r>
            <a:endParaRPr lang="en-US" sz="1295" dirty="0"/>
          </a:p>
        </p:txBody>
      </p:sp>
      <p:sp>
        <p:nvSpPr>
          <p:cNvPr id="30" name="Text 22"/>
          <p:cNvSpPr/>
          <p:nvPr/>
        </p:nvSpPr>
        <p:spPr>
          <a:xfrm>
            <a:off x="1028700" y="4499000"/>
            <a:ext cx="3264694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geri ödemesi için ilacın endikasyonuna uygun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ICD-10 tanısı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mutlaka reçeteye eklenmelidir.</a:t>
            </a:r>
            <a:endParaRPr lang="en-US" sz="1090" dirty="0"/>
          </a:p>
        </p:txBody>
      </p:sp>
      <p:sp>
        <p:nvSpPr>
          <p:cNvPr id="31" name="Shape 23"/>
          <p:cNvSpPr/>
          <p:nvPr/>
        </p:nvSpPr>
        <p:spPr>
          <a:xfrm>
            <a:off x="4679156" y="4047158"/>
            <a:ext cx="4036219" cy="11118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32" name="Shape 24"/>
          <p:cNvSpPr/>
          <p:nvPr/>
        </p:nvSpPr>
        <p:spPr>
          <a:xfrm>
            <a:off x="4679156" y="4047158"/>
            <a:ext cx="57150" cy="1111858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33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0606" y="4218608"/>
            <a:ext cx="285750" cy="285750"/>
          </a:xfrm>
          <a:prstGeom prst="rect">
            <a:avLst/>
          </a:prstGeom>
        </p:spPr>
      </p:pic>
      <p:sp>
        <p:nvSpPr>
          <p:cNvPr id="34" name="Text 25"/>
          <p:cNvSpPr/>
          <p:nvPr/>
        </p:nvSpPr>
        <p:spPr>
          <a:xfrm>
            <a:off x="5279231" y="4190033"/>
            <a:ext cx="3264694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SON KONTROL</a:t>
            </a:r>
            <a:endParaRPr lang="en-US" sz="1295" dirty="0"/>
          </a:p>
        </p:txBody>
      </p:sp>
      <p:sp>
        <p:nvSpPr>
          <p:cNvPr id="35" name="Text 26"/>
          <p:cNvSpPr/>
          <p:nvPr/>
        </p:nvSpPr>
        <p:spPr>
          <a:xfrm>
            <a:off x="5279231" y="4499000"/>
            <a:ext cx="3264694" cy="660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SGK sistemine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gönderilmeden ve imzalanmadan önce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tüm bilgiler son bir kez gözden geçirilmelidir.</a:t>
            </a:r>
            <a:endParaRPr lang="en-US" sz="109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5700713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GIRIŞ SORUNLARI VE ÇÖZÜMLERI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8286750" cy="1763027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143000"/>
            <a:ext cx="85725" cy="1763027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8" name="Shape 5"/>
          <p:cNvSpPr/>
          <p:nvPr/>
        </p:nvSpPr>
        <p:spPr>
          <a:xfrm>
            <a:off x="428625" y="1143000"/>
            <a:ext cx="8286750" cy="50006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335881"/>
            <a:ext cx="228600" cy="2286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942975" y="1324273"/>
            <a:ext cx="5234583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SORUN 1: SGK ŞIFRESI UNUTULMASI / HATALI GIRILMESI</a:t>
            </a:r>
            <a:endParaRPr lang="en-US" sz="1295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5" y="1814513"/>
            <a:ext cx="228600" cy="200025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14400" y="1785938"/>
            <a:ext cx="6804422" cy="2400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sistemindeki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"Şifremi Unuttum"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seçeneği kullanılarak şifre sıfırlanabilir.</a:t>
            </a:r>
            <a:endParaRPr lang="en-US" sz="1193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5" y="2140251"/>
            <a:ext cx="228600" cy="20002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14400" y="2111676"/>
            <a:ext cx="6425803" cy="2400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Alternatif olarak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e-Devlet Kapısı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üzerinden e-İmza ile sisteme giriş yapılabilir.</a:t>
            </a:r>
            <a:endParaRPr lang="en-US" sz="1193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075" y="2465989"/>
            <a:ext cx="228600" cy="200025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914400" y="2437414"/>
            <a:ext cx="5790009" cy="2400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Sorun devam ederse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444 0 SGK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Çağrı Merkezi ile iletişime geçilmelidir.</a:t>
            </a:r>
            <a:endParaRPr lang="en-US" sz="1193" dirty="0"/>
          </a:p>
        </p:txBody>
      </p:sp>
      <p:sp>
        <p:nvSpPr>
          <p:cNvPr id="17" name="Shape 10"/>
          <p:cNvSpPr/>
          <p:nvPr/>
        </p:nvSpPr>
        <p:spPr>
          <a:xfrm>
            <a:off x="428625" y="3191777"/>
            <a:ext cx="8286750" cy="1677302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8" name="Shape 11"/>
          <p:cNvSpPr/>
          <p:nvPr/>
        </p:nvSpPr>
        <p:spPr>
          <a:xfrm>
            <a:off x="428625" y="3191777"/>
            <a:ext cx="85725" cy="1677302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9" name="Shape 12"/>
          <p:cNvSpPr/>
          <p:nvPr/>
        </p:nvSpPr>
        <p:spPr>
          <a:xfrm>
            <a:off x="428625" y="3191777"/>
            <a:ext cx="8286750" cy="50006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075" y="3384659"/>
            <a:ext cx="228600" cy="228600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942975" y="3373050"/>
            <a:ext cx="4618434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SORUN 2: SMS DOĞRULAMASI BAŞARISIZ OLMASI</a:t>
            </a:r>
            <a:endParaRPr lang="en-US" sz="1295" dirty="0"/>
          </a:p>
        </p:txBody>
      </p:sp>
      <p:pic>
        <p:nvPicPr>
          <p:cNvPr id="22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5" y="3863290"/>
            <a:ext cx="228600" cy="200025"/>
          </a:xfrm>
          <a:prstGeom prst="rect">
            <a:avLst/>
          </a:prstGeom>
        </p:spPr>
      </p:pic>
      <p:sp>
        <p:nvSpPr>
          <p:cNvPr id="23" name="Text 14"/>
          <p:cNvSpPr/>
          <p:nvPr/>
        </p:nvSpPr>
        <p:spPr>
          <a:xfrm>
            <a:off x="914400" y="3834715"/>
            <a:ext cx="6993731" cy="24001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Cep telefonu numarası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e-Devlet Kapısı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üzerinden güncellenmeli ve doğrulanmalıdır.</a:t>
            </a:r>
            <a:endParaRPr lang="en-US" sz="1193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75" y="4189028"/>
            <a:ext cx="217047" cy="200025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902847" y="4160453"/>
            <a:ext cx="7641078" cy="4800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Operatör gecikmeleri yaşanabileceğinden, SMS gelmezse </a:t>
            </a:r>
            <a:r>
              <a:rPr lang="en-US" sz="1193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5 dakika bekleyip</a:t>
            </a: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tekrar denenmelidir.</a:t>
            </a:r>
            <a:endParaRPr lang="en-US" sz="1193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7034808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BILGISI VE İLAÇ GIRIŞ SORUNLARI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71563"/>
            <a:ext cx="8286750" cy="1103709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071563"/>
            <a:ext cx="57150" cy="1103709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8" name="Shape 5"/>
          <p:cNvSpPr/>
          <p:nvPr/>
        </p:nvSpPr>
        <p:spPr>
          <a:xfrm>
            <a:off x="428625" y="1071563"/>
            <a:ext cx="2847984" cy="1000125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369814"/>
            <a:ext cx="192881" cy="17145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78681" y="1221581"/>
            <a:ext cx="2226478" cy="4679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 BILGILERI ÇEKILMIYOR</a:t>
            </a:r>
            <a:endParaRPr lang="en-US" sz="1193" dirty="0"/>
          </a:p>
        </p:txBody>
      </p:sp>
      <p:sp>
        <p:nvSpPr>
          <p:cNvPr id="11" name="Text 7"/>
          <p:cNvSpPr/>
          <p:nvPr/>
        </p:nvSpPr>
        <p:spPr>
          <a:xfrm>
            <a:off x="600075" y="1746647"/>
            <a:ext cx="250508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TC Kimlik no hatalı veya HBYS kaydı yok.</a:t>
            </a:r>
            <a:endParaRPr lang="en-US" sz="885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0922" y="1208019"/>
            <a:ext cx="171450" cy="17145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3748097" y="1193732"/>
            <a:ext cx="4395192" cy="20429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TC Kimlik numarası doğru yazıldığından emin olunmalıdır.</a:t>
            </a:r>
            <a:endParaRPr lang="en-US" sz="109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0922" y="1483751"/>
            <a:ext cx="171450" cy="17145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3748097" y="1469464"/>
            <a:ext cx="4752966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Hastanın hastane kayıt sisteminde (HBYS) aktif bir kaydı açılmalıdır.</a:t>
            </a:r>
            <a:endParaRPr lang="en-US" sz="1090" dirty="0"/>
          </a:p>
        </p:txBody>
      </p:sp>
      <p:sp>
        <p:nvSpPr>
          <p:cNvPr id="16" name="Shape 10"/>
          <p:cNvSpPr/>
          <p:nvPr/>
        </p:nvSpPr>
        <p:spPr>
          <a:xfrm>
            <a:off x="428625" y="2214563"/>
            <a:ext cx="8286750" cy="118865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1"/>
          <p:cNvSpPr/>
          <p:nvPr/>
        </p:nvSpPr>
        <p:spPr>
          <a:xfrm>
            <a:off x="428625" y="2214563"/>
            <a:ext cx="57150" cy="1188653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18" name="Shape 12"/>
          <p:cNvSpPr/>
          <p:nvPr/>
        </p:nvSpPr>
        <p:spPr>
          <a:xfrm>
            <a:off x="428625" y="2214563"/>
            <a:ext cx="2847984" cy="118865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1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075" y="2607078"/>
            <a:ext cx="192881" cy="171450"/>
          </a:xfrm>
          <a:prstGeom prst="rect">
            <a:avLst/>
          </a:prstGeom>
        </p:spPr>
      </p:pic>
      <p:sp>
        <p:nvSpPr>
          <p:cNvPr id="20" name="Text 13"/>
          <p:cNvSpPr/>
          <p:nvPr/>
        </p:nvSpPr>
        <p:spPr>
          <a:xfrm>
            <a:off x="878681" y="2458845"/>
            <a:ext cx="2226478" cy="4679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SISTEME KAYITLI DEĞIL</a:t>
            </a:r>
            <a:endParaRPr lang="en-US" sz="1193" dirty="0"/>
          </a:p>
        </p:txBody>
      </p:sp>
      <p:sp>
        <p:nvSpPr>
          <p:cNvPr id="21" name="Text 14"/>
          <p:cNvSpPr/>
          <p:nvPr/>
        </p:nvSpPr>
        <p:spPr>
          <a:xfrm>
            <a:off x="600075" y="2983911"/>
            <a:ext cx="250508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Yeni ilaçlar veya veritabanı gecikmesi.</a:t>
            </a:r>
            <a:endParaRPr lang="en-US" sz="885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0922" y="2343150"/>
            <a:ext cx="171450" cy="171450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3748097" y="2328863"/>
            <a:ext cx="4752966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 adının farklı yazılışları (Marka adı vs. Aktif madde) denenmelidir.</a:t>
            </a:r>
            <a:endParaRPr lang="en-US" sz="1090" dirty="0"/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90922" y="2823177"/>
            <a:ext cx="171450" cy="171450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3748097" y="2808889"/>
            <a:ext cx="4752966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Eczane Bilgi Sistemi (EBS) üzerinden güncel durum kontrol edilmelidir.</a:t>
            </a:r>
            <a:endParaRPr lang="en-US" sz="1090" dirty="0"/>
          </a:p>
        </p:txBody>
      </p:sp>
      <p:sp>
        <p:nvSpPr>
          <p:cNvPr id="26" name="Shape 17"/>
          <p:cNvSpPr/>
          <p:nvPr/>
        </p:nvSpPr>
        <p:spPr>
          <a:xfrm>
            <a:off x="428625" y="3546091"/>
            <a:ext cx="8286750" cy="118865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18"/>
          <p:cNvSpPr/>
          <p:nvPr/>
        </p:nvSpPr>
        <p:spPr>
          <a:xfrm>
            <a:off x="428625" y="3546091"/>
            <a:ext cx="57150" cy="1188653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8" name="Shape 19"/>
          <p:cNvSpPr/>
          <p:nvPr/>
        </p:nvSpPr>
        <p:spPr>
          <a:xfrm>
            <a:off x="428625" y="3546091"/>
            <a:ext cx="2847984" cy="1188653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0075" y="3938606"/>
            <a:ext cx="171450" cy="171450"/>
          </a:xfrm>
          <a:prstGeom prst="rect">
            <a:avLst/>
          </a:prstGeom>
        </p:spPr>
      </p:pic>
      <p:sp>
        <p:nvSpPr>
          <p:cNvPr id="30" name="Text 20"/>
          <p:cNvSpPr/>
          <p:nvPr/>
        </p:nvSpPr>
        <p:spPr>
          <a:xfrm>
            <a:off x="857250" y="3907352"/>
            <a:ext cx="2034183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UYARISI ALINMASI</a:t>
            </a:r>
            <a:endParaRPr lang="en-US" sz="1193" dirty="0"/>
          </a:p>
        </p:txBody>
      </p:sp>
      <p:sp>
        <p:nvSpPr>
          <p:cNvPr id="31" name="Text 21"/>
          <p:cNvSpPr/>
          <p:nvPr/>
        </p:nvSpPr>
        <p:spPr>
          <a:xfrm>
            <a:off x="600075" y="4198460"/>
            <a:ext cx="2505084" cy="175022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200"/>
              </a:lnSpc>
              <a:buNone/>
            </a:pPr>
            <a:r>
              <a:rPr lang="en-US" sz="885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Girilen doz standart referansın dışında.</a:t>
            </a:r>
            <a:endParaRPr lang="en-US" sz="885" dirty="0"/>
          </a:p>
        </p:txBody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0922" y="3674678"/>
            <a:ext cx="171450" cy="171450"/>
          </a:xfrm>
          <a:prstGeom prst="rect">
            <a:avLst/>
          </a:prstGeom>
        </p:spPr>
      </p:pic>
      <p:sp>
        <p:nvSpPr>
          <p:cNvPr id="33" name="Text 22"/>
          <p:cNvSpPr/>
          <p:nvPr/>
        </p:nvSpPr>
        <p:spPr>
          <a:xfrm>
            <a:off x="3748097" y="3660391"/>
            <a:ext cx="4752966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Doz klinik olarak doğru ise, sistem uyarısına rağmen reçete yazılabilir (hekim sorumluluğu).</a:t>
            </a:r>
            <a:endParaRPr lang="en-US" sz="1090" dirty="0"/>
          </a:p>
        </p:txBody>
      </p:sp>
      <p:pic>
        <p:nvPicPr>
          <p:cNvPr id="34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0922" y="4154705"/>
            <a:ext cx="171450" cy="171450"/>
          </a:xfrm>
          <a:prstGeom prst="rect">
            <a:avLst/>
          </a:prstGeom>
        </p:spPr>
      </p:pic>
      <p:sp>
        <p:nvSpPr>
          <p:cNvPr id="35" name="Text 23"/>
          <p:cNvSpPr/>
          <p:nvPr/>
        </p:nvSpPr>
        <p:spPr>
          <a:xfrm>
            <a:off x="3748097" y="4140417"/>
            <a:ext cx="4752966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Gerekçe mutlaka "Açıklama" alanına (örn: böbrek yetmezliği, yaş) yazılmalıdır.</a:t>
            </a:r>
            <a:endParaRPr lang="en-US" sz="109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4713089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YAZMA SORUNLARI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71563"/>
            <a:ext cx="8286750" cy="12261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071563"/>
            <a:ext cx="8286750" cy="4286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197471"/>
            <a:ext cx="228600" cy="2286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942975" y="1185863"/>
            <a:ext cx="2873573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TÜRÜ SEÇIMINDE HATA</a:t>
            </a:r>
            <a:endParaRPr lang="en-US" sz="1295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975" y="1566267"/>
            <a:ext cx="125016" cy="14287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153716" y="1523405"/>
            <a:ext cx="7390209" cy="4400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İlaçların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renkli reçete sınıflandırması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(Normal, Kırmızı, Mor vb.) hekim tarafından iyi bilinmelidir.</a:t>
            </a:r>
            <a:endParaRPr lang="en-US" sz="109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975" y="2077715"/>
            <a:ext cx="125016" cy="142875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1153716" y="2034853"/>
            <a:ext cx="7020520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Şüphe durumunda eczacıya danışılmalı veya SGK Akılcı İlaç Kullanımı Rehberi incelenmelidir.</a:t>
            </a:r>
            <a:endParaRPr lang="en-US" sz="1090" dirty="0"/>
          </a:p>
        </p:txBody>
      </p:sp>
      <p:sp>
        <p:nvSpPr>
          <p:cNvPr id="14" name="Shape 8"/>
          <p:cNvSpPr/>
          <p:nvPr/>
        </p:nvSpPr>
        <p:spPr>
          <a:xfrm>
            <a:off x="428625" y="2426308"/>
            <a:ext cx="8286750" cy="1071563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5" name="Shape 9"/>
          <p:cNvSpPr/>
          <p:nvPr/>
        </p:nvSpPr>
        <p:spPr>
          <a:xfrm>
            <a:off x="428625" y="2426308"/>
            <a:ext cx="8286750" cy="42863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075" y="2552216"/>
            <a:ext cx="228600" cy="228600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942975" y="2540608"/>
            <a:ext cx="4321969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TANI YAZILMADIĞINDA REÇETE REDDEDILMESI</a:t>
            </a:r>
            <a:endParaRPr lang="en-US" sz="1295" dirty="0"/>
          </a:p>
        </p:txBody>
      </p:sp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975" y="2921012"/>
            <a:ext cx="125016" cy="142875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1153716" y="2878150"/>
            <a:ext cx="6965156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geri ödemesi için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tanı bilgisi zorunludur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. Reçete yazılmadan önce mutlaka girilmelidir.</a:t>
            </a:r>
            <a:endParaRPr lang="en-US" sz="1090" dirty="0"/>
          </a:p>
        </p:txBody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975" y="3212455"/>
            <a:ext cx="125016" cy="142875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1153716" y="3169593"/>
            <a:ext cx="7224117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otomatik olarak tanı gerektiriyorsa uyarı verir. Uygun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ICD-10 kodlaması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kullanılmalıdır.</a:t>
            </a:r>
            <a:endParaRPr lang="en-US" sz="1090" dirty="0"/>
          </a:p>
        </p:txBody>
      </p:sp>
      <p:sp>
        <p:nvSpPr>
          <p:cNvPr id="22" name="Shape 13"/>
          <p:cNvSpPr/>
          <p:nvPr/>
        </p:nvSpPr>
        <p:spPr>
          <a:xfrm>
            <a:off x="428625" y="3669320"/>
            <a:ext cx="8286750" cy="1226158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3" name="Shape 14"/>
          <p:cNvSpPr/>
          <p:nvPr/>
        </p:nvSpPr>
        <p:spPr>
          <a:xfrm>
            <a:off x="428625" y="3669320"/>
            <a:ext cx="8286750" cy="42863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0075" y="3795229"/>
            <a:ext cx="171450" cy="228600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885825" y="3783620"/>
            <a:ext cx="4723805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AÇIKLAMA ALANLARININ YANLIŞ DOLDURULMASI</a:t>
            </a:r>
            <a:endParaRPr lang="en-US" sz="1295" dirty="0"/>
          </a:p>
        </p:txBody>
      </p:sp>
      <p:pic>
        <p:nvPicPr>
          <p:cNvPr id="26" name="Image 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975" y="4164025"/>
            <a:ext cx="125016" cy="142875"/>
          </a:xfrm>
          <a:prstGeom prst="rect">
            <a:avLst/>
          </a:prstGeom>
        </p:spPr>
      </p:pic>
      <p:sp>
        <p:nvSpPr>
          <p:cNvPr id="27" name="Text 16"/>
          <p:cNvSpPr/>
          <p:nvPr/>
        </p:nvSpPr>
        <p:spPr>
          <a:xfrm>
            <a:off x="1153716" y="4121162"/>
            <a:ext cx="6915150" cy="22000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Endikasyon dışı kullanım varsa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Sağlık Bakanlığı onayı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tarihi ve sayısı mutlaka yazılmalıdır.</a:t>
            </a:r>
            <a:endParaRPr lang="en-US" sz="1090" dirty="0"/>
          </a:p>
        </p:txBody>
      </p:sp>
      <p:pic>
        <p:nvPicPr>
          <p:cNvPr id="28" name="Image 9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975" y="4455468"/>
            <a:ext cx="125016" cy="142875"/>
          </a:xfrm>
          <a:prstGeom prst="rect">
            <a:avLst/>
          </a:prstGeom>
        </p:spPr>
      </p:pic>
      <p:sp>
        <p:nvSpPr>
          <p:cNvPr id="29" name="Text 17"/>
          <p:cNvSpPr/>
          <p:nvPr/>
        </p:nvSpPr>
        <p:spPr>
          <a:xfrm>
            <a:off x="1153716" y="4412605"/>
            <a:ext cx="7390209" cy="44001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7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Gerektiğinde tetkik sonuçları (örn: HbA1c değeri) ve yasal tedavi süresi açıklama alanında belirtilmelidir.</a:t>
            </a:r>
            <a:endParaRPr lang="en-US" sz="109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8047434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İMZALAMA, GÖNDERIM VE SISTEM SORUNLARI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071563"/>
            <a:ext cx="8286750" cy="1093301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071563"/>
            <a:ext cx="114300" cy="1093301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8" name="Shape 5"/>
          <p:cNvSpPr/>
          <p:nvPr/>
        </p:nvSpPr>
        <p:spPr>
          <a:xfrm>
            <a:off x="428625" y="1071563"/>
            <a:ext cx="857250" cy="1093301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9" name="Shape 6"/>
          <p:cNvSpPr/>
          <p:nvPr/>
        </p:nvSpPr>
        <p:spPr>
          <a:xfrm>
            <a:off x="1257300" y="1071563"/>
            <a:ext cx="28575" cy="1093301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69" y="1446749"/>
            <a:ext cx="385763" cy="34290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57325" y="1185863"/>
            <a:ext cx="7086600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İMZALANMIYOR</a:t>
            </a:r>
            <a:endParaRPr lang="en-US" sz="1295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325" y="1523405"/>
            <a:ext cx="142875" cy="14287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685925" y="1494830"/>
            <a:ext cx="5043488" cy="204295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Kurumsal Hekim Şifresi doğru yazıldığından emin olunmalıdır.</a:t>
            </a:r>
            <a:endParaRPr lang="en-US" sz="109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7325" y="1784849"/>
            <a:ext cx="142875" cy="142875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685925" y="1756274"/>
            <a:ext cx="6858000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E-imza kullanılıyorsa,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elektronik imza sertifikasının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güncel ve bilgisayara takılı olduğu kontrol edilmelidir.</a:t>
            </a:r>
            <a:endParaRPr lang="en-US" sz="1090" dirty="0"/>
          </a:p>
        </p:txBody>
      </p:sp>
      <p:sp>
        <p:nvSpPr>
          <p:cNvPr id="16" name="Shape 10"/>
          <p:cNvSpPr/>
          <p:nvPr/>
        </p:nvSpPr>
        <p:spPr>
          <a:xfrm>
            <a:off x="428625" y="2307738"/>
            <a:ext cx="8286750" cy="129759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17" name="Shape 11"/>
          <p:cNvSpPr/>
          <p:nvPr/>
        </p:nvSpPr>
        <p:spPr>
          <a:xfrm>
            <a:off x="428625" y="2307738"/>
            <a:ext cx="114300" cy="129759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18" name="Shape 12"/>
          <p:cNvSpPr/>
          <p:nvPr/>
        </p:nvSpPr>
        <p:spPr>
          <a:xfrm>
            <a:off x="428625" y="2307738"/>
            <a:ext cx="857250" cy="1297595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19" name="Shape 13"/>
          <p:cNvSpPr/>
          <p:nvPr/>
        </p:nvSpPr>
        <p:spPr>
          <a:xfrm>
            <a:off x="1257300" y="2307738"/>
            <a:ext cx="28575" cy="1297595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2785086"/>
            <a:ext cx="342900" cy="342900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1457325" y="2422038"/>
            <a:ext cx="7086600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REÇETE SGK'YA GÖNDERILMIYOR</a:t>
            </a:r>
            <a:endParaRPr lang="en-US" sz="1295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325" y="2759580"/>
            <a:ext cx="142875" cy="142875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1685925" y="2731005"/>
            <a:ext cx="6858000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İnternet bağlantısı kontrol edilmeli, sistem bakımında olabileceği için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birkaç dakika bekleyip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tekrar denenmelidir.</a:t>
            </a:r>
            <a:endParaRPr lang="en-US" sz="1090" dirty="0"/>
          </a:p>
        </p:txBody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7325" y="3225319"/>
            <a:ext cx="142875" cy="142875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1685925" y="3196744"/>
            <a:ext cx="6858000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Sorun devam ederse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444 0 SGK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Çağrı Merkezi'ne veya hastane IT birimine başvurulmalıdır.</a:t>
            </a:r>
            <a:endParaRPr lang="en-US" sz="1090" dirty="0"/>
          </a:p>
        </p:txBody>
      </p:sp>
      <p:sp>
        <p:nvSpPr>
          <p:cNvPr id="26" name="Shape 17"/>
          <p:cNvSpPr/>
          <p:nvPr/>
        </p:nvSpPr>
        <p:spPr>
          <a:xfrm>
            <a:off x="428625" y="3748208"/>
            <a:ext cx="8286750" cy="1297595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27" name="Shape 18"/>
          <p:cNvSpPr/>
          <p:nvPr/>
        </p:nvSpPr>
        <p:spPr>
          <a:xfrm>
            <a:off x="428625" y="3748208"/>
            <a:ext cx="114300" cy="1297595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8" name="Shape 19"/>
          <p:cNvSpPr/>
          <p:nvPr/>
        </p:nvSpPr>
        <p:spPr>
          <a:xfrm>
            <a:off x="428625" y="3748208"/>
            <a:ext cx="857250" cy="1297595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29" name="Shape 20"/>
          <p:cNvSpPr/>
          <p:nvPr/>
        </p:nvSpPr>
        <p:spPr>
          <a:xfrm>
            <a:off x="1257300" y="3748208"/>
            <a:ext cx="28575" cy="1297595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30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800" y="4225556"/>
            <a:ext cx="342900" cy="342900"/>
          </a:xfrm>
          <a:prstGeom prst="rect">
            <a:avLst/>
          </a:prstGeom>
        </p:spPr>
      </p:pic>
      <p:sp>
        <p:nvSpPr>
          <p:cNvPr id="31" name="Text 21"/>
          <p:cNvSpPr/>
          <p:nvPr/>
        </p:nvSpPr>
        <p:spPr>
          <a:xfrm>
            <a:off x="1457325" y="3862508"/>
            <a:ext cx="7086600" cy="25181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295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YAVAŞ ÇALIŞIYOR VEYA DONUYOR</a:t>
            </a:r>
            <a:endParaRPr lang="en-US" sz="1295" dirty="0"/>
          </a:p>
        </p:txBody>
      </p:sp>
      <p:pic>
        <p:nvPicPr>
          <p:cNvPr id="32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7325" y="4200051"/>
            <a:ext cx="142875" cy="142875"/>
          </a:xfrm>
          <a:prstGeom prst="rect">
            <a:avLst/>
          </a:prstGeom>
        </p:spPr>
      </p:pic>
      <p:sp>
        <p:nvSpPr>
          <p:cNvPr id="33" name="Text 22"/>
          <p:cNvSpPr/>
          <p:nvPr/>
        </p:nvSpPr>
        <p:spPr>
          <a:xfrm>
            <a:off x="1685925" y="4171476"/>
            <a:ext cx="6858000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Tarayıcı önbelleği (cache) temizlenmeli veya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farklı bir web tarayıcısı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(Chrome, Firefox vb.) denenmelidir.</a:t>
            </a:r>
            <a:endParaRPr lang="en-US" sz="1090" dirty="0"/>
          </a:p>
        </p:txBody>
      </p:sp>
      <p:pic>
        <p:nvPicPr>
          <p:cNvPr id="34" name="Image 9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7325" y="4665790"/>
            <a:ext cx="142875" cy="142875"/>
          </a:xfrm>
          <a:prstGeom prst="rect">
            <a:avLst/>
          </a:prstGeom>
        </p:spPr>
      </p:pic>
      <p:sp>
        <p:nvSpPr>
          <p:cNvPr id="35" name="Text 23"/>
          <p:cNvSpPr/>
          <p:nvPr/>
        </p:nvSpPr>
        <p:spPr>
          <a:xfrm>
            <a:off x="1685925" y="4637215"/>
            <a:ext cx="6858000" cy="4085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Oturum zaman aşımına (timeout) uğramış olabilir, sayfayı yenileyip </a:t>
            </a:r>
            <a:r>
              <a:rPr lang="en-US" sz="1090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tekrar giriş</a:t>
            </a:r>
            <a:r>
              <a:rPr lang="en-US" sz="1090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yapılmalıdır.</a:t>
            </a:r>
            <a:endParaRPr lang="en-US" sz="109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857250"/>
          </a:xfrm>
          <a:prstGeom prst="rect">
            <a:avLst/>
          </a:prstGeom>
          <a:solidFill>
            <a:srgbClr val="E8F0FE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828675"/>
            <a:ext cx="9144000" cy="28575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428625" y="195560"/>
            <a:ext cx="4180880" cy="46613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436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PRATIK ÇÖZÜM REHBERI</a:t>
            </a:r>
            <a:endParaRPr lang="en-US" sz="2436" dirty="0"/>
          </a:p>
        </p:txBody>
      </p:sp>
      <p:sp>
        <p:nvSpPr>
          <p:cNvPr id="6" name="Shape 3"/>
          <p:cNvSpPr/>
          <p:nvPr/>
        </p:nvSpPr>
        <p:spPr>
          <a:xfrm>
            <a:off x="428625" y="1143000"/>
            <a:ext cx="4000500" cy="4000500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7" name="Shape 4"/>
          <p:cNvSpPr/>
          <p:nvPr/>
        </p:nvSpPr>
        <p:spPr>
          <a:xfrm>
            <a:off x="428625" y="1143000"/>
            <a:ext cx="4000500" cy="57150"/>
          </a:xfrm>
          <a:prstGeom prst="rect">
            <a:avLst/>
          </a:prstGeom>
          <a:solidFill>
            <a:srgbClr val="333333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" y="1356420"/>
            <a:ext cx="171450" cy="22860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928688" y="1314450"/>
            <a:ext cx="2046684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PRATIK ÖNERILER</a:t>
            </a:r>
            <a:endParaRPr lang="en-US" sz="1602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" y="1869877"/>
            <a:ext cx="200025" cy="200025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57263" y="1841302"/>
            <a:ext cx="3257550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Düzenli Eğitim</a:t>
            </a:r>
            <a:endParaRPr lang="en-US" sz="1193" dirty="0"/>
          </a:p>
        </p:txBody>
      </p:sp>
      <p:sp>
        <p:nvSpPr>
          <p:cNvPr id="12" name="Text 7"/>
          <p:cNvSpPr/>
          <p:nvPr/>
        </p:nvSpPr>
        <p:spPr>
          <a:xfrm>
            <a:off x="957263" y="2103834"/>
            <a:ext cx="3257550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E-reçete sistemi güncellemeleri takip edilmeli ve eğitim alınmalıdır.</a:t>
            </a:r>
            <a:endParaRPr lang="en-US" sz="987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" y="2664619"/>
            <a:ext cx="150019" cy="200025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07256" y="2636044"/>
            <a:ext cx="3307556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Rehberleri</a:t>
            </a:r>
            <a:endParaRPr lang="en-US" sz="1193" dirty="0"/>
          </a:p>
        </p:txBody>
      </p:sp>
      <p:sp>
        <p:nvSpPr>
          <p:cNvPr id="15" name="Text 9"/>
          <p:cNvSpPr/>
          <p:nvPr/>
        </p:nvSpPr>
        <p:spPr>
          <a:xfrm>
            <a:off x="907256" y="2898577"/>
            <a:ext cx="3307556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tarafından yayınlanan </a:t>
            </a:r>
            <a:r>
              <a:rPr lang="en-US" sz="98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güncel rehberler</a:t>
            </a: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mutlaka incelenmelidir.</a:t>
            </a:r>
            <a:endParaRPr lang="en-US" sz="987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938" y="3459361"/>
            <a:ext cx="250031" cy="200025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007269" y="3430786"/>
            <a:ext cx="3207544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Eczane İletişimi</a:t>
            </a:r>
            <a:endParaRPr lang="en-US" sz="1193" dirty="0"/>
          </a:p>
        </p:txBody>
      </p:sp>
      <p:sp>
        <p:nvSpPr>
          <p:cNvPr id="18" name="Text 11"/>
          <p:cNvSpPr/>
          <p:nvPr/>
        </p:nvSpPr>
        <p:spPr>
          <a:xfrm>
            <a:off x="1007269" y="3693319"/>
            <a:ext cx="3207544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Şüpheli durumlarda </a:t>
            </a:r>
            <a:r>
              <a:rPr lang="en-US" sz="98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eczacılarla</a:t>
            </a: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 iyi iletişim kurulmalıdır.</a:t>
            </a:r>
            <a:endParaRPr lang="en-US" sz="987" dirty="0"/>
          </a:p>
        </p:txBody>
      </p:sp>
      <p:pic>
        <p:nvPicPr>
          <p:cNvPr id="19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" y="4254103"/>
            <a:ext cx="250031" cy="200025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1007269" y="4225528"/>
            <a:ext cx="3148608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IT Desteği</a:t>
            </a:r>
            <a:endParaRPr lang="en-US" sz="1193" dirty="0"/>
          </a:p>
        </p:txBody>
      </p:sp>
      <p:sp>
        <p:nvSpPr>
          <p:cNvPr id="21" name="Text 13"/>
          <p:cNvSpPr/>
          <p:nvPr/>
        </p:nvSpPr>
        <p:spPr>
          <a:xfrm>
            <a:off x="1007269" y="4488061"/>
            <a:ext cx="3148608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666666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 yöneticileri ile koordineli çalışılmalıdır.</a:t>
            </a:r>
            <a:endParaRPr lang="en-US" sz="987" dirty="0"/>
          </a:p>
        </p:txBody>
      </p:sp>
      <p:sp>
        <p:nvSpPr>
          <p:cNvPr id="22" name="Shape 14"/>
          <p:cNvSpPr/>
          <p:nvPr/>
        </p:nvSpPr>
        <p:spPr>
          <a:xfrm>
            <a:off x="4714875" y="1143000"/>
            <a:ext cx="4000500" cy="400050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3" name="Shape 15"/>
          <p:cNvSpPr/>
          <p:nvPr/>
        </p:nvSpPr>
        <p:spPr>
          <a:xfrm>
            <a:off x="4714875" y="1143000"/>
            <a:ext cx="4000500" cy="57150"/>
          </a:xfrm>
          <a:prstGeom prst="rect">
            <a:avLst/>
          </a:prstGeom>
          <a:solidFill>
            <a:srgbClr val="FF0000"/>
          </a:solidFill>
          <a:ln/>
        </p:spPr>
      </p:sp>
      <p:pic>
        <p:nvPicPr>
          <p:cNvPr id="24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9188" y="1356420"/>
            <a:ext cx="228600" cy="228600"/>
          </a:xfrm>
          <a:prstGeom prst="rect">
            <a:avLst/>
          </a:prstGeom>
        </p:spPr>
      </p:pic>
      <p:sp>
        <p:nvSpPr>
          <p:cNvPr id="25" name="Text 16"/>
          <p:cNvSpPr/>
          <p:nvPr/>
        </p:nvSpPr>
        <p:spPr>
          <a:xfrm>
            <a:off x="5272088" y="1314450"/>
            <a:ext cx="2160984" cy="312539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200"/>
              </a:lnSpc>
              <a:buNone/>
            </a:pPr>
            <a:r>
              <a:rPr lang="en-US" sz="1602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İLETIŞIM BILGILERI</a:t>
            </a:r>
            <a:endParaRPr lang="en-US" sz="1602" dirty="0"/>
          </a:p>
        </p:txBody>
      </p:sp>
      <p:pic>
        <p:nvPicPr>
          <p:cNvPr id="26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29188" y="1869877"/>
            <a:ext cx="200025" cy="200025"/>
          </a:xfrm>
          <a:prstGeom prst="rect">
            <a:avLst/>
          </a:prstGeom>
        </p:spPr>
      </p:pic>
      <p:sp>
        <p:nvSpPr>
          <p:cNvPr id="27" name="Text 17"/>
          <p:cNvSpPr/>
          <p:nvPr/>
        </p:nvSpPr>
        <p:spPr>
          <a:xfrm>
            <a:off x="5243513" y="1841302"/>
            <a:ext cx="1632347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SGK Çağrı Merkezi</a:t>
            </a:r>
            <a:endParaRPr lang="en-US" sz="1193" dirty="0"/>
          </a:p>
        </p:txBody>
      </p:sp>
      <p:sp>
        <p:nvSpPr>
          <p:cNvPr id="28" name="Text 18"/>
          <p:cNvSpPr/>
          <p:nvPr/>
        </p:nvSpPr>
        <p:spPr>
          <a:xfrm>
            <a:off x="5243513" y="2103834"/>
            <a:ext cx="1632347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444 0 SGK </a:t>
            </a:r>
            <a:r>
              <a:rPr lang="en-US" sz="987" b="1" dirty="0">
                <a:solidFill>
                  <a:srgbClr val="FF000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(7/24 Hizmet)</a:t>
            </a:r>
            <a:endParaRPr lang="en-US" sz="987" dirty="0"/>
          </a:p>
        </p:txBody>
      </p:sp>
      <p:pic>
        <p:nvPicPr>
          <p:cNvPr id="29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29188" y="2469952"/>
            <a:ext cx="200025" cy="200025"/>
          </a:xfrm>
          <a:prstGeom prst="rect">
            <a:avLst/>
          </a:prstGeom>
        </p:spPr>
      </p:pic>
      <p:sp>
        <p:nvSpPr>
          <p:cNvPr id="30" name="Text 19"/>
          <p:cNvSpPr/>
          <p:nvPr/>
        </p:nvSpPr>
        <p:spPr>
          <a:xfrm>
            <a:off x="5243513" y="2441377"/>
            <a:ext cx="2018109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Medula Sistemi Destek</a:t>
            </a:r>
            <a:endParaRPr lang="en-US" sz="1193" dirty="0"/>
          </a:p>
        </p:txBody>
      </p:sp>
      <p:sp>
        <p:nvSpPr>
          <p:cNvPr id="31" name="Text 20"/>
          <p:cNvSpPr/>
          <p:nvPr/>
        </p:nvSpPr>
        <p:spPr>
          <a:xfrm>
            <a:off x="5243513" y="2703909"/>
            <a:ext cx="2018109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medeczane.sgk.gov.tr</a:t>
            </a:r>
            <a:endParaRPr lang="en-US" sz="987" dirty="0"/>
          </a:p>
        </p:txBody>
      </p:sp>
      <p:pic>
        <p:nvPicPr>
          <p:cNvPr id="32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29188" y="3070027"/>
            <a:ext cx="175022" cy="200025"/>
          </a:xfrm>
          <a:prstGeom prst="rect">
            <a:avLst/>
          </a:prstGeom>
        </p:spPr>
      </p:pic>
      <p:sp>
        <p:nvSpPr>
          <p:cNvPr id="33" name="Text 21"/>
          <p:cNvSpPr/>
          <p:nvPr/>
        </p:nvSpPr>
        <p:spPr>
          <a:xfrm>
            <a:off x="5218509" y="3041452"/>
            <a:ext cx="2135981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Sağlık Bakanlığı Rehberi</a:t>
            </a:r>
            <a:endParaRPr lang="en-US" sz="1193" dirty="0"/>
          </a:p>
        </p:txBody>
      </p:sp>
      <p:sp>
        <p:nvSpPr>
          <p:cNvPr id="34" name="Text 22"/>
          <p:cNvSpPr/>
          <p:nvPr/>
        </p:nvSpPr>
        <p:spPr>
          <a:xfrm>
            <a:off x="5218509" y="3303984"/>
            <a:ext cx="2135981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ekutuphane.saglik.gov.tr</a:t>
            </a:r>
            <a:endParaRPr lang="en-US" sz="987" dirty="0"/>
          </a:p>
        </p:txBody>
      </p:sp>
      <p:pic>
        <p:nvPicPr>
          <p:cNvPr id="35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29188" y="3670102"/>
            <a:ext cx="250031" cy="200025"/>
          </a:xfrm>
          <a:prstGeom prst="rect">
            <a:avLst/>
          </a:prstGeom>
        </p:spPr>
      </p:pic>
      <p:sp>
        <p:nvSpPr>
          <p:cNvPr id="36" name="Text 23"/>
          <p:cNvSpPr/>
          <p:nvPr/>
        </p:nvSpPr>
        <p:spPr>
          <a:xfrm>
            <a:off x="5293519" y="3641527"/>
            <a:ext cx="2191345" cy="23395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600"/>
              </a:lnSpc>
              <a:buNone/>
            </a:pPr>
            <a:r>
              <a:rPr lang="en-US" sz="1193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Kurum IT Departmanı</a:t>
            </a:r>
            <a:endParaRPr lang="en-US" sz="1193" dirty="0"/>
          </a:p>
        </p:txBody>
      </p:sp>
      <p:sp>
        <p:nvSpPr>
          <p:cNvPr id="37" name="Text 24"/>
          <p:cNvSpPr/>
          <p:nvPr/>
        </p:nvSpPr>
        <p:spPr>
          <a:xfrm>
            <a:off x="5293519" y="3904059"/>
            <a:ext cx="2191345" cy="194667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Hastane/Klinik sistem yöneticisi</a:t>
            </a:r>
            <a:endParaRPr lang="en-US" sz="987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rgbClr val="F8F9FA"/>
          </a:solidFill>
          <a:ln/>
        </p:spPr>
      </p:sp>
      <p:sp>
        <p:nvSpPr>
          <p:cNvPr id="4" name="Shape 1"/>
          <p:cNvSpPr/>
          <p:nvPr/>
        </p:nvSpPr>
        <p:spPr>
          <a:xfrm>
            <a:off x="0" y="2514600"/>
            <a:ext cx="9144000" cy="571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5" name="Text 2"/>
          <p:cNvSpPr/>
          <p:nvPr/>
        </p:nvSpPr>
        <p:spPr>
          <a:xfrm>
            <a:off x="2750344" y="428625"/>
            <a:ext cx="3643313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kern="0" spc="2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ÖZET: E-REÇETE ADIMLARI</a:t>
            </a:r>
            <a:endParaRPr lang="en-US" sz="1808" dirty="0"/>
          </a:p>
        </p:txBody>
      </p:sp>
      <p:sp>
        <p:nvSpPr>
          <p:cNvPr id="6" name="Shape 3"/>
          <p:cNvSpPr/>
          <p:nvPr/>
        </p:nvSpPr>
        <p:spPr>
          <a:xfrm>
            <a:off x="700088" y="1064419"/>
            <a:ext cx="1571625" cy="1000125"/>
          </a:xfrm>
          <a:prstGeom prst="rect">
            <a:avLst/>
          </a:prstGeom>
          <a:solidFill>
            <a:srgbClr val="FFFFFF"/>
          </a:solidFill>
          <a:ln w="27432">
            <a:solidFill>
              <a:srgbClr val="333333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025" y="1184077"/>
            <a:ext cx="285750" cy="28575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195685" y="1555552"/>
            <a:ext cx="580430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SISTEME
GIRIŞ</a:t>
            </a:r>
            <a:endParaRPr lang="en-US" sz="987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4588" y="1450181"/>
            <a:ext cx="200025" cy="228600"/>
          </a:xfrm>
          <a:prstGeom prst="rect">
            <a:avLst/>
          </a:prstGeom>
        </p:spPr>
      </p:pic>
      <p:sp>
        <p:nvSpPr>
          <p:cNvPr id="10" name="Shape 5"/>
          <p:cNvSpPr/>
          <p:nvPr/>
        </p:nvSpPr>
        <p:spPr>
          <a:xfrm>
            <a:off x="2757488" y="1064419"/>
            <a:ext cx="1571625" cy="1000125"/>
          </a:xfrm>
          <a:prstGeom prst="rect">
            <a:avLst/>
          </a:prstGeom>
          <a:solidFill>
            <a:srgbClr val="FFFFFF"/>
          </a:solidFill>
          <a:ln w="27432">
            <a:solidFill>
              <a:srgbClr val="333333"/>
            </a:solidFill>
            <a:prstDash val="solid"/>
          </a:ln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8284" y="1184077"/>
            <a:ext cx="250031" cy="28575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3205758" y="1555552"/>
            <a:ext cx="675084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HASTA
BILGILERI</a:t>
            </a:r>
            <a:endParaRPr lang="en-US" sz="987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1988" y="1450181"/>
            <a:ext cx="200025" cy="228600"/>
          </a:xfrm>
          <a:prstGeom prst="rect">
            <a:avLst/>
          </a:prstGeom>
        </p:spPr>
      </p:pic>
      <p:sp>
        <p:nvSpPr>
          <p:cNvPr id="14" name="Shape 7"/>
          <p:cNvSpPr/>
          <p:nvPr/>
        </p:nvSpPr>
        <p:spPr>
          <a:xfrm>
            <a:off x="4814888" y="1064419"/>
            <a:ext cx="1571625" cy="1000125"/>
          </a:xfrm>
          <a:prstGeom prst="rect">
            <a:avLst/>
          </a:prstGeom>
          <a:solidFill>
            <a:srgbClr val="FFFFFF"/>
          </a:solidFill>
          <a:ln w="27432">
            <a:solidFill>
              <a:srgbClr val="333333"/>
            </a:solidFill>
            <a:prstDash val="solid"/>
          </a:ln>
        </p:spPr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9966" y="1184077"/>
            <a:ext cx="321469" cy="285750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5392638" y="1555552"/>
            <a:ext cx="416123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İLAÇ
GIRIŞI</a:t>
            </a:r>
            <a:endParaRPr lang="en-US" sz="987" dirty="0"/>
          </a:p>
        </p:txBody>
      </p:sp>
      <p:pic>
        <p:nvPicPr>
          <p:cNvPr id="17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9388" y="1450181"/>
            <a:ext cx="200025" cy="228600"/>
          </a:xfrm>
          <a:prstGeom prst="rect">
            <a:avLst/>
          </a:prstGeom>
        </p:spPr>
      </p:pic>
      <p:sp>
        <p:nvSpPr>
          <p:cNvPr id="18" name="Shape 9"/>
          <p:cNvSpPr/>
          <p:nvPr/>
        </p:nvSpPr>
        <p:spPr>
          <a:xfrm>
            <a:off x="6872288" y="1064419"/>
            <a:ext cx="1571625" cy="1000125"/>
          </a:xfrm>
          <a:prstGeom prst="rect">
            <a:avLst/>
          </a:prstGeom>
          <a:solidFill>
            <a:srgbClr val="FFFFFF"/>
          </a:solidFill>
          <a:ln w="27432">
            <a:solidFill>
              <a:srgbClr val="333333"/>
            </a:solidFill>
            <a:prstDash val="solid"/>
          </a:ln>
        </p:spPr>
      </p:sp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7366" y="1184077"/>
            <a:ext cx="321469" cy="285750"/>
          </a:xfrm>
          <a:prstGeom prst="rect">
            <a:avLst/>
          </a:prstGeom>
        </p:spPr>
      </p:pic>
      <p:sp>
        <p:nvSpPr>
          <p:cNvPr id="20" name="Text 10"/>
          <p:cNvSpPr/>
          <p:nvPr/>
        </p:nvSpPr>
        <p:spPr>
          <a:xfrm>
            <a:off x="7215188" y="1555552"/>
            <a:ext cx="885825" cy="3893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ctr">
              <a:lnSpc>
                <a:spcPts val="1400"/>
              </a:lnSpc>
              <a:buNone/>
            </a:pPr>
            <a:r>
              <a:rPr lang="en-US" sz="987" b="1" dirty="0">
                <a:solidFill>
                  <a:srgbClr val="333333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AÇIKLAMA &amp;
ONAY</a:t>
            </a:r>
            <a:endParaRPr lang="en-US" sz="987" dirty="0"/>
          </a:p>
        </p:txBody>
      </p:sp>
      <p:sp>
        <p:nvSpPr>
          <p:cNvPr id="21" name="Shape 11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rgbClr val="333333"/>
          </a:solidFill>
          <a:ln/>
        </p:spPr>
      </p:sp>
      <p:sp>
        <p:nvSpPr>
          <p:cNvPr id="22" name="Text 12"/>
          <p:cNvSpPr/>
          <p:nvPr/>
        </p:nvSpPr>
        <p:spPr>
          <a:xfrm>
            <a:off x="2644973" y="3150394"/>
            <a:ext cx="3854053" cy="70008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4900"/>
              </a:lnSpc>
              <a:buNone/>
            </a:pPr>
            <a:r>
              <a:rPr lang="en-US" sz="3731" b="1" kern="0" spc="3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TEŞEKKÜRLER</a:t>
            </a:r>
            <a:endParaRPr lang="en-US" sz="3731" dirty="0"/>
          </a:p>
        </p:txBody>
      </p:sp>
      <p:sp>
        <p:nvSpPr>
          <p:cNvPr id="23" name="Shape 13"/>
          <p:cNvSpPr/>
          <p:nvPr/>
        </p:nvSpPr>
        <p:spPr>
          <a:xfrm>
            <a:off x="2914650" y="3993356"/>
            <a:ext cx="3314700" cy="857250"/>
          </a:xfrm>
          <a:prstGeom prst="rect">
            <a:avLst/>
          </a:prstGeom>
          <a:solidFill>
            <a:srgbClr val="FF0000"/>
          </a:solidFill>
          <a:ln/>
        </p:spPr>
      </p:sp>
      <p:sp>
        <p:nvSpPr>
          <p:cNvPr id="24" name="Text 14"/>
          <p:cNvSpPr/>
          <p:nvPr/>
        </p:nvSpPr>
        <p:spPr>
          <a:xfrm>
            <a:off x="3200400" y="4136231"/>
            <a:ext cx="2743200" cy="350044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808" b="1" dirty="0">
                <a:solidFill>
                  <a:srgbClr val="FFFFFF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Dr. Bekir Faruk Erden</a:t>
            </a:r>
            <a:endParaRPr lang="en-US" sz="1808" dirty="0"/>
          </a:p>
        </p:txBody>
      </p:sp>
      <p:pic>
        <p:nvPicPr>
          <p:cNvPr id="25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98627" y="4608612"/>
            <a:ext cx="200025" cy="200025"/>
          </a:xfrm>
          <a:prstGeom prst="rect">
            <a:avLst/>
          </a:prstGeom>
        </p:spPr>
      </p:pic>
      <p:sp>
        <p:nvSpPr>
          <p:cNvPr id="26" name="Text 15"/>
          <p:cNvSpPr/>
          <p:nvPr/>
        </p:nvSpPr>
        <p:spPr>
          <a:xfrm>
            <a:off x="3584377" y="4572000"/>
            <a:ext cx="2260997" cy="273248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l">
              <a:lnSpc>
                <a:spcPts val="1900"/>
              </a:lnSpc>
              <a:buNone/>
            </a:pPr>
            <a:r>
              <a:rPr lang="en-US" sz="1397" b="1" dirty="0">
                <a:solidFill>
                  <a:srgbClr val="E8F0FE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farukerden@gmail.com</a:t>
            </a:r>
            <a:endParaRPr lang="en-US" sz="139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1285</Words>
  <Application>Microsoft Office PowerPoint</Application>
  <PresentationFormat>Ekran Gösterisi (16:9)</PresentationFormat>
  <Paragraphs>198</Paragraphs>
  <Slides>17</Slides>
  <Notes>17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17</vt:i4>
      </vt:variant>
    </vt:vector>
  </HeadingPairs>
  <TitlesOfParts>
    <vt:vector size="18" baseType="lpstr">
      <vt:lpstr>Office Theme</vt:lpstr>
      <vt:lpstr>Slayt 1</vt:lpstr>
      <vt:lpstr>Slayt 2</vt:lpstr>
      <vt:lpstr>Slayt 3</vt:lpstr>
      <vt:lpstr>Slayt 4</vt:lpstr>
      <vt:lpstr>Slayt 5</vt:lpstr>
      <vt:lpstr>Slayt 6</vt:lpstr>
      <vt:lpstr>Slayt 7</vt:lpstr>
      <vt:lpstr>Slayt 8</vt:lpstr>
      <vt:lpstr>Slayt 9</vt:lpstr>
      <vt:lpstr>Slayt 10</vt:lpstr>
      <vt:lpstr>Slayt 11</vt:lpstr>
      <vt:lpstr>Slayt 12</vt:lpstr>
      <vt:lpstr>Slayt 13</vt:lpstr>
      <vt:lpstr>Slayt 14</vt:lpstr>
      <vt:lpstr>Slayt 15</vt:lpstr>
      <vt:lpstr>Slayt 16</vt:lpstr>
      <vt:lpstr>Slayt 17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TOSHIBA</cp:lastModifiedBy>
  <cp:revision>2</cp:revision>
  <dcterms:created xsi:type="dcterms:W3CDTF">2026-04-02T07:11:07Z</dcterms:created>
  <dcterms:modified xsi:type="dcterms:W3CDTF">2026-04-02T07:18:59Z</dcterms:modified>
</cp:coreProperties>
</file>