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notesSlides/notesSlide3.xml" ContentType="application/vnd.openxmlformats-officedocument.presentationml.notesSlide+xml"/>
  <Default Extension="png" ContentType="image/png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159" d="100"/>
          <a:sy n="159" d="100"/>
        </p:scale>
        <p:origin x="-6014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1088027"/>
            <a:ext cx="9144000" cy="1234418"/>
          </a:xfrm>
          <a:prstGeom prst="rect">
            <a:avLst/>
          </a:prstGeom>
          <a:noFill/>
          <a:ln/>
        </p:spPr>
        <p:txBody>
          <a:bodyPr wrap="square" lIns="850392" tIns="0" rIns="850392" bIns="0" rtlCol="0" anchor="t">
            <a:spAutoFit/>
          </a:bodyPr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3731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Santral Sinir Sistemi Farmakolojisine Giriş</a:t>
            </a:r>
            <a:endParaRPr lang="en-US" sz="3731" dirty="0"/>
          </a:p>
        </p:txBody>
      </p:sp>
      <p:sp>
        <p:nvSpPr>
          <p:cNvPr id="5" name="Text 2"/>
          <p:cNvSpPr/>
          <p:nvPr/>
        </p:nvSpPr>
        <p:spPr>
          <a:xfrm>
            <a:off x="2953048" y="3370790"/>
            <a:ext cx="3237905" cy="4018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Bekir Faruk Erden</a:t>
            </a:r>
            <a:endParaRPr lang="en-US" sz="2436" dirty="0"/>
          </a:p>
        </p:txBody>
      </p:sp>
      <p:sp>
        <p:nvSpPr>
          <p:cNvPr id="6" name="Text 3"/>
          <p:cNvSpPr/>
          <p:nvPr/>
        </p:nvSpPr>
        <p:spPr>
          <a:xfrm>
            <a:off x="2905720" y="3844063"/>
            <a:ext cx="3332559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704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Kocaeli Üniversitesi Tıp Fakültesi
Farmakoloji Anabilim Dalı</a:t>
            </a:r>
            <a:endParaRPr lang="en-US" sz="1704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 Dersin Amacı Nedir?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Santral sinir sistemi (SSS) hastalıklarına etkili ilaçların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mekanizmalarının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daha kolay anlaşılmasına yardımcı olmaktır.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45887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45887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45887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nörolojik ve psikiyatrik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hastalıklarda kullanılan ilaçlar incelenecektir.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1" name="Text 8"/>
          <p:cNvSpPr/>
          <p:nvPr/>
        </p:nvSpPr>
        <p:spPr>
          <a:xfrm>
            <a:off x="678656" y="24945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Farmakolojisi Perspektifleri - 1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259279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A- Makro-Ayrımlar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2142762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Korteks</a:t>
            </a:r>
            <a:endParaRPr lang="en-US" sz="1808" dirty="0"/>
          </a:p>
        </p:txBody>
      </p:sp>
      <p:sp>
        <p:nvSpPr>
          <p:cNvPr id="8" name="Text 5"/>
          <p:cNvSpPr/>
          <p:nvPr/>
        </p:nvSpPr>
        <p:spPr>
          <a:xfrm>
            <a:off x="785813" y="2645671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Limbik sistem</a:t>
            </a:r>
            <a:endParaRPr lang="en-US" sz="1808" dirty="0"/>
          </a:p>
        </p:txBody>
      </p:sp>
      <p:sp>
        <p:nvSpPr>
          <p:cNvPr id="9" name="Text 6"/>
          <p:cNvSpPr/>
          <p:nvPr/>
        </p:nvSpPr>
        <p:spPr>
          <a:xfrm>
            <a:off x="785813" y="3148580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Serebellum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4714875" y="1330161"/>
            <a:ext cx="3857625" cy="259279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785813" y="209990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785813" y="260280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85813" y="310571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929188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B- Mikro-Bakış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929188" y="2142762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</a:t>
            </a:r>
            <a:endParaRPr lang="en-US" sz="1808" dirty="0"/>
          </a:p>
        </p:txBody>
      </p:sp>
      <p:sp>
        <p:nvSpPr>
          <p:cNvPr id="17" name="Text 14"/>
          <p:cNvSpPr/>
          <p:nvPr/>
        </p:nvSpPr>
        <p:spPr>
          <a:xfrm>
            <a:off x="4929188" y="2645671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</a:t>
            </a:r>
            <a:endParaRPr lang="en-US" sz="1808" dirty="0"/>
          </a:p>
        </p:txBody>
      </p:sp>
      <p:sp>
        <p:nvSpPr>
          <p:cNvPr id="18" name="Text 15"/>
          <p:cNvSpPr/>
          <p:nvPr/>
        </p:nvSpPr>
        <p:spPr>
          <a:xfrm>
            <a:off x="4929188" y="3148580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Kan-beyin bariyeri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4929188" y="209990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929188" y="260280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929188" y="310571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Farmakolojisi Perspektifleri - 2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93344" cy="165662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165662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50094" y="1633965"/>
            <a:ext cx="353615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A- Moleküler Düzey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750094" y="2042945"/>
            <a:ext cx="3536156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Adrenalin, Serotonin, P maddesi vb.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4679156" y="1330161"/>
            <a:ext cx="3893344" cy="165662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4679156" y="1330161"/>
            <a:ext cx="57150" cy="165662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4857750" y="1793974"/>
            <a:ext cx="353615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B- Hücresel Düzey</a:t>
            </a:r>
            <a:endParaRPr lang="en-US" sz="1808" dirty="0"/>
          </a:p>
        </p:txBody>
      </p:sp>
      <p:sp>
        <p:nvSpPr>
          <p:cNvPr id="11" name="Text 8"/>
          <p:cNvSpPr/>
          <p:nvPr/>
        </p:nvSpPr>
        <p:spPr>
          <a:xfrm>
            <a:off x="4857750" y="2202954"/>
            <a:ext cx="3536156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aşırımın etkilenmesi vb.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571500" y="3201098"/>
            <a:ext cx="3893344" cy="165665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571500" y="3201098"/>
            <a:ext cx="57150" cy="1656652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750094" y="3504902"/>
            <a:ext cx="353615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C- Sistemsel Düzey</a:t>
            </a:r>
            <a:endParaRPr lang="en-US" sz="1808" dirty="0"/>
          </a:p>
        </p:txBody>
      </p:sp>
      <p:sp>
        <p:nvSpPr>
          <p:cNvPr id="15" name="Text 12"/>
          <p:cNvSpPr/>
          <p:nvPr/>
        </p:nvSpPr>
        <p:spPr>
          <a:xfrm>
            <a:off x="750094" y="3913882"/>
            <a:ext cx="3536156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Nigro-striyatal yolak, Serebellum vb.</a:t>
            </a:r>
            <a:endParaRPr lang="en-US" sz="1704" dirty="0"/>
          </a:p>
        </p:txBody>
      </p:sp>
      <p:sp>
        <p:nvSpPr>
          <p:cNvPr id="16" name="Shape 13"/>
          <p:cNvSpPr/>
          <p:nvPr/>
        </p:nvSpPr>
        <p:spPr>
          <a:xfrm>
            <a:off x="4679156" y="3201098"/>
            <a:ext cx="3893344" cy="165665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Shape 14"/>
          <p:cNvSpPr/>
          <p:nvPr/>
        </p:nvSpPr>
        <p:spPr>
          <a:xfrm>
            <a:off x="4679156" y="3201098"/>
            <a:ext cx="57150" cy="1656652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Text 15"/>
          <p:cNvSpPr/>
          <p:nvPr/>
        </p:nvSpPr>
        <p:spPr>
          <a:xfrm>
            <a:off x="4857750" y="3664911"/>
            <a:ext cx="353615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D- Davranışsal Düzey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4857750" y="4073891"/>
            <a:ext cx="3536156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Depresyon, Mani, Bradikinezi vb.</a:t>
            </a:r>
            <a:endParaRPr lang="en-US" sz="1704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İle İlgili Genel Prensipler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ilaçları, beyin ve omurilikteki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nöronal aktiviteyi değiştirerek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 gösterirler.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45887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45887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45887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Etkilerini genellikle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iletimi değiştirerek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(artırarak veya azaltarak) gerçekleştirirler.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1" name="Text 8"/>
          <p:cNvSpPr/>
          <p:nvPr/>
        </p:nvSpPr>
        <p:spPr>
          <a:xfrm>
            <a:off x="678656" y="24945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 Anatomisi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571500" y="1330161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Nöronlar, sinir sisteminin temel yapısal ve işlevsel birimleridir.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571500" y="2077352"/>
            <a:ext cx="3757613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Dendritler: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Uyarıları alır.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571500" y="2504526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Soma (Hücre Gövdesi):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Çekirdeği içerir.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71500" y="3251718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Akson: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Uyarıları diğer hücrelere iletir.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71500" y="3998909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Nöronlar arası iletişim noktasıdır.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614863" y="1430787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71500" y="127301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1" name="Text 8"/>
          <p:cNvSpPr/>
          <p:nvPr/>
        </p:nvSpPr>
        <p:spPr>
          <a:xfrm>
            <a:off x="571500" y="202020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571500" y="244737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571500" y="319456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571500" y="394175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109" y="2220171"/>
            <a:ext cx="2321719" cy="163591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Kan-Beyin Bariyeri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İlaçların SSS'ye geçişini belirleyen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temel faktördür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Sıkı bağlarla (tight junctions) birbirine tutunmuş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endotel hücrelerinden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oluşur.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0182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Sadece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lipofilik (yağda çözünen)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küçük moleküllü ilaçlar kolayca geçebilir.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323754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İlaçlarının Genel Özellikleri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lipofilik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(yağda çözünen) yapıdadırlar.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Fizyolojik pH'da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iyonize olmamış (non-iyonize)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formda bulunmaları geçişlerini kolaylaştırır.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01823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01823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01823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Etkileri genellikle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doza bağımlıdır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323754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İletim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Nöronlar arasındaki iletişim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sinapslarda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gerçekleşir.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Elektriksel sinyal (aksiyon potansiyeli), sinaps ucunda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kimyasal sinyale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(nörotransmiter) dönüşür.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01823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01823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01823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Kimyasal sinyal, karşı nöronu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uyarır veya inhibe eder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323754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 Nedir?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Presinaptik uçta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bulunmalıdır.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 uyarıldığında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salıverilmelidir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Aynı madde dışardan uygulandığında, nöron uyarıldığındakine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benzer etki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gösterebilmelidir.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44773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44773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44773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İletişimden sorumlu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temel maddelerdir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9804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Nöromodülatörler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ko-transmiterdirler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(birlikte salınırlar).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İmpuls aşırımını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ayarlarlar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Membran eksitabilitesinde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değişim yaparlar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5590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5590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5590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 membranı üzerinde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yavaş başlayan ve uzun süren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bir değişikliğe neden olurlar.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5947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Nörohormonlar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Mesajı çok daha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mesafeye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taşırlar.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Hormonlardan farkı, endokrin hücreden değil,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sinir uçlarından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salgılanmalarıdır.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0182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ile endokrin sistem arasında iletişim sağlarlar (örn.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ADH, Oksitosin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323754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1095840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 ve Nöromodülatör Benzerlikleri</a:t>
            </a:r>
            <a:endParaRPr lang="en-US" sz="2862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İletim Aşamaları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857250" y="1549552"/>
            <a:ext cx="34718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127000" indent="-127000" algn="l">
              <a:lnSpc>
                <a:spcPts val="2500"/>
              </a:lnSpc>
              <a:buSzPct val="100000"/>
              <a:buFont typeface="+mj-lt"/>
              <a:buAutoNum type="arabicPeriod"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depolama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857250" y="1976726"/>
            <a:ext cx="3471863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127000" indent="-127000" algn="l">
              <a:lnSpc>
                <a:spcPts val="2500"/>
              </a:lnSpc>
              <a:buSzPct val="100000"/>
              <a:buFont typeface="+mj-lt"/>
              <a:buAutoNum type="arabicPeriod" startAt="2"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Aksiyon potansiyeli ile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depolarizasyon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857250" y="2723917"/>
            <a:ext cx="34718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127000" indent="-127000" algn="l">
              <a:lnSpc>
                <a:spcPts val="2500"/>
              </a:lnSpc>
              <a:buSzPct val="100000"/>
              <a:buFont typeface="+mj-lt"/>
              <a:buAutoNum type="arabicPeriod" startAt="3"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Kalsiyum girişi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ekzositoz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857250" y="3151091"/>
            <a:ext cx="34718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127000" indent="-127000" algn="l">
              <a:lnSpc>
                <a:spcPts val="2500"/>
              </a:lnSpc>
              <a:buSzPct val="100000"/>
              <a:buFont typeface="+mj-lt"/>
              <a:buAutoNum type="arabicPeriod" startAt="4"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Reseptörle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etkileşim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857250" y="3578265"/>
            <a:ext cx="3471863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127000" indent="-127000" algn="l">
              <a:lnSpc>
                <a:spcPts val="2500"/>
              </a:lnSpc>
              <a:buSzPct val="100000"/>
              <a:buFont typeface="+mj-lt"/>
              <a:buAutoNum type="arabicPeriod" startAt="5"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Etkinin sonlanması (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Re-uptake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veya yıkım)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614863" y="1330161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5" y="1441475"/>
            <a:ext cx="3786188" cy="299205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Reseptör Tipleri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İyonotropik Reseptörler: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İyon kanalı içerirler (Hızlı etki). Örn: Nikotinik, GABA-A.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45887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45887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45887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Metabotropik Reseptörler: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 proteini ile kenetlidirler (Yavaş etki).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587586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587586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587586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Enzim Şeklindeki Reseptörler: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Tirozin kinazlar vb.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4945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3623304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Sinapsta Etkinin Sona Ermesi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2524116" cy="381333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25241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00088" y="1315873"/>
            <a:ext cx="2266941" cy="789384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Re-uptake (Geri Alım)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00088" y="2190983"/>
            <a:ext cx="2266941" cy="160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Nörotransmiterin presinaptik nörona geri alınmasıdır.
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yaygın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sonlanma şeklidir.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3309928" y="1187286"/>
            <a:ext cx="2524116" cy="381333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3309928" y="1187286"/>
            <a:ext cx="25241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3438516" y="1315873"/>
            <a:ext cx="2266941" cy="789384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Enzimatik Yıkım</a:t>
            </a:r>
            <a:endParaRPr lang="en-US" sz="2016" dirty="0"/>
          </a:p>
        </p:txBody>
      </p:sp>
      <p:sp>
        <p:nvSpPr>
          <p:cNvPr id="11" name="Text 8"/>
          <p:cNvSpPr/>
          <p:nvPr/>
        </p:nvSpPr>
        <p:spPr>
          <a:xfrm>
            <a:off x="3438516" y="2190983"/>
            <a:ext cx="2266941" cy="19201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 aralığında enzimlerle parçalanmadır.
Örn: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Asetilkolinesteraz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MAO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6048356" y="1187286"/>
            <a:ext cx="2524116" cy="381333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6048356" y="1187286"/>
            <a:ext cx="25241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6176944" y="1315873"/>
            <a:ext cx="2266941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Difüzyon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6176944" y="1857012"/>
            <a:ext cx="2266941" cy="160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Nörotransmiterin sinaps aralığından uzaklaşmasıdır.
Daha az etkili bir yöntemdir.</a:t>
            </a:r>
            <a:endParaRPr lang="en-US" sz="1704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 Kanalları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01586"/>
            <a:ext cx="3857625" cy="280994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015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15898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Voltaj Kapılı İyon Kanalları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2114187"/>
            <a:ext cx="342900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Membran potansiyelindeki değişikliklere yanıt verirler.</a:t>
            </a:r>
            <a:endParaRPr lang="en-US" sz="1808" dirty="0"/>
          </a:p>
        </p:txBody>
      </p:sp>
      <p:sp>
        <p:nvSpPr>
          <p:cNvPr id="8" name="Text 5"/>
          <p:cNvSpPr/>
          <p:nvPr/>
        </p:nvSpPr>
        <p:spPr>
          <a:xfrm>
            <a:off x="785813" y="2977130"/>
            <a:ext cx="342900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Na+, K+, Ca2+ kanalları.</a:t>
            </a:r>
            <a:endParaRPr lang="en-US" sz="1808" dirty="0"/>
          </a:p>
        </p:txBody>
      </p:sp>
      <p:sp>
        <p:nvSpPr>
          <p:cNvPr id="9" name="Shape 6"/>
          <p:cNvSpPr/>
          <p:nvPr/>
        </p:nvSpPr>
        <p:spPr>
          <a:xfrm>
            <a:off x="4714875" y="1301586"/>
            <a:ext cx="3857625" cy="278388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714875" y="13015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785813" y="20713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785813" y="293426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929188" y="1515898"/>
            <a:ext cx="3429000" cy="789384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Ligand Kapılı İyon Kanalları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929188" y="2448158"/>
            <a:ext cx="342900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 bağlanmasıyla açılırlar.</a:t>
            </a:r>
            <a:endParaRPr lang="en-US" sz="1808" dirty="0"/>
          </a:p>
        </p:txBody>
      </p:sp>
      <p:sp>
        <p:nvSpPr>
          <p:cNvPr id="15" name="Text 12"/>
          <p:cNvSpPr/>
          <p:nvPr/>
        </p:nvSpPr>
        <p:spPr>
          <a:xfrm>
            <a:off x="4929188" y="3311100"/>
            <a:ext cx="342900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İyonotropik reseptörlerdir.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4929188" y="240529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7" name="Text 14"/>
          <p:cNvSpPr/>
          <p:nvPr/>
        </p:nvSpPr>
        <p:spPr>
          <a:xfrm>
            <a:off x="4929188" y="326823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 Proteini Kenetli Reseptörler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Metabotropik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reseptörlerdir (Yavaş ama uzun süreli etki).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İkincil haberci sistemlerini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(cAMP, IP3, DAG) aktive ederler.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içi sinyal yolaklarını başlatarak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hücresel yanıt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oluştururlar.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4477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4477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4477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SSS'deki birçok nörotransmiter (örn.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Dopamin, Serotonin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 bu reseptörleri kullanır.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9804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Amin Yapılı Nöromediyatörler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30136"/>
            <a:ext cx="3957638" cy="191407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30136"/>
            <a:ext cx="39576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28650" y="1187286"/>
            <a:ext cx="3843338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Katekolaminler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28650" y="1649843"/>
            <a:ext cx="3843338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Tirozin amino asidinden sentezlenirler.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Adrenalin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bu gruptadır.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4614863" y="1130136"/>
            <a:ext cx="3957638" cy="191407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4614863" y="1130136"/>
            <a:ext cx="39576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4672013" y="1187286"/>
            <a:ext cx="3843338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Serotonin (5-HT)</a:t>
            </a:r>
            <a:endParaRPr lang="en-US" sz="2016" dirty="0"/>
          </a:p>
        </p:txBody>
      </p:sp>
      <p:sp>
        <p:nvSpPr>
          <p:cNvPr id="11" name="Text 8"/>
          <p:cNvSpPr/>
          <p:nvPr/>
        </p:nvSpPr>
        <p:spPr>
          <a:xfrm>
            <a:off x="4672013" y="1649843"/>
            <a:ext cx="3843338" cy="12800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Triptofan amino asidinden sentezlenir. Duygudurum, uyku ve iştah üzerinde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etkilere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sahiptir.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571500" y="3072789"/>
            <a:ext cx="3957638" cy="159406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571500" y="3072789"/>
            <a:ext cx="39576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628650" y="3129939"/>
            <a:ext cx="3843338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Asetilkolin (ACh)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628650" y="3592497"/>
            <a:ext cx="3843338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Kolin ve asetil-CoA'dan sentezlenir. Öğrenme, bellek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motor kontrolde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temel rol oynar.</a:t>
            </a:r>
            <a:endParaRPr lang="en-US" sz="1704" dirty="0"/>
          </a:p>
        </p:txBody>
      </p:sp>
      <p:sp>
        <p:nvSpPr>
          <p:cNvPr id="16" name="Shape 13"/>
          <p:cNvSpPr/>
          <p:nvPr/>
        </p:nvSpPr>
        <p:spPr>
          <a:xfrm>
            <a:off x="4614863" y="3072789"/>
            <a:ext cx="3957638" cy="159406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Shape 14"/>
          <p:cNvSpPr/>
          <p:nvPr/>
        </p:nvSpPr>
        <p:spPr>
          <a:xfrm>
            <a:off x="4614863" y="3072789"/>
            <a:ext cx="39576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Text 15"/>
          <p:cNvSpPr/>
          <p:nvPr/>
        </p:nvSpPr>
        <p:spPr>
          <a:xfrm>
            <a:off x="4672013" y="3129939"/>
            <a:ext cx="3843338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4. Histamin</a:t>
            </a:r>
            <a:endParaRPr lang="en-US" sz="2016" dirty="0"/>
          </a:p>
        </p:txBody>
      </p:sp>
      <p:sp>
        <p:nvSpPr>
          <p:cNvPr id="19" name="Text 16"/>
          <p:cNvSpPr/>
          <p:nvPr/>
        </p:nvSpPr>
        <p:spPr>
          <a:xfrm>
            <a:off x="4672013" y="3592497"/>
            <a:ext cx="3843338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Histidin amino asidinden sentezlenir. Uyanıklık, dikkat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alerjik reaksiyonlarda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görev alır.</a:t>
            </a:r>
            <a:endParaRPr lang="en-US" sz="1704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Sentezi ve Yıkımı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857625" cy="323254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01573"/>
            <a:ext cx="3686175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(Yapım)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721281"/>
            <a:ext cx="368617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Tirozin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089184"/>
            <a:ext cx="3686175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269" i="1" dirty="0">
                <a:solidFill>
                  <a:srgbClr val="666666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(Tirozin Hidroksilaz)</a:t>
            </a:r>
            <a:endParaRPr lang="en-US" sz="1269" dirty="0"/>
          </a:p>
        </p:txBody>
      </p:sp>
      <p:sp>
        <p:nvSpPr>
          <p:cNvPr id="9" name="Text 6"/>
          <p:cNvSpPr/>
          <p:nvPr/>
        </p:nvSpPr>
        <p:spPr>
          <a:xfrm>
            <a:off x="657225" y="2389222"/>
            <a:ext cx="3686175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145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↓</a:t>
            </a:r>
            <a:endParaRPr lang="en-US" sz="2145" dirty="0"/>
          </a:p>
        </p:txBody>
      </p:sp>
      <p:sp>
        <p:nvSpPr>
          <p:cNvPr id="10" name="Text 7"/>
          <p:cNvSpPr/>
          <p:nvPr/>
        </p:nvSpPr>
        <p:spPr>
          <a:xfrm>
            <a:off x="657225" y="2774984"/>
            <a:ext cx="368617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L-DOPA</a:t>
            </a:r>
            <a:endParaRPr lang="en-US" sz="1602" dirty="0"/>
          </a:p>
        </p:txBody>
      </p:sp>
      <p:sp>
        <p:nvSpPr>
          <p:cNvPr id="11" name="Text 8"/>
          <p:cNvSpPr/>
          <p:nvPr/>
        </p:nvSpPr>
        <p:spPr>
          <a:xfrm>
            <a:off x="657225" y="3142887"/>
            <a:ext cx="3686175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269" i="1" dirty="0">
                <a:solidFill>
                  <a:srgbClr val="666666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(DOPA Dekarboksilaz)</a:t>
            </a:r>
            <a:endParaRPr lang="en-US" sz="1269" dirty="0"/>
          </a:p>
        </p:txBody>
      </p:sp>
      <p:sp>
        <p:nvSpPr>
          <p:cNvPr id="12" name="Text 9"/>
          <p:cNvSpPr/>
          <p:nvPr/>
        </p:nvSpPr>
        <p:spPr>
          <a:xfrm>
            <a:off x="657225" y="3442925"/>
            <a:ext cx="3686175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145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↓</a:t>
            </a:r>
            <a:endParaRPr lang="en-US" sz="2145" dirty="0"/>
          </a:p>
        </p:txBody>
      </p:sp>
      <p:sp>
        <p:nvSpPr>
          <p:cNvPr id="13" name="Text 10"/>
          <p:cNvSpPr/>
          <p:nvPr/>
        </p:nvSpPr>
        <p:spPr>
          <a:xfrm>
            <a:off x="657225" y="3828687"/>
            <a:ext cx="3686175" cy="33397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endParaRPr lang="en-US" sz="2016" dirty="0"/>
          </a:p>
        </p:txBody>
      </p:sp>
      <p:sp>
        <p:nvSpPr>
          <p:cNvPr id="14" name="Shape 11"/>
          <p:cNvSpPr/>
          <p:nvPr/>
        </p:nvSpPr>
        <p:spPr>
          <a:xfrm>
            <a:off x="4714875" y="1115848"/>
            <a:ext cx="3857625" cy="317539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5" name="Shape 12"/>
          <p:cNvSpPr/>
          <p:nvPr/>
        </p:nvSpPr>
        <p:spPr>
          <a:xfrm>
            <a:off x="4714875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Text 13"/>
          <p:cNvSpPr/>
          <p:nvPr/>
        </p:nvSpPr>
        <p:spPr>
          <a:xfrm>
            <a:off x="4800600" y="1201573"/>
            <a:ext cx="3686175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 (Metabolizma)</a:t>
            </a:r>
            <a:endParaRPr lang="en-US" sz="2016" dirty="0"/>
          </a:p>
        </p:txBody>
      </p:sp>
      <p:sp>
        <p:nvSpPr>
          <p:cNvPr id="17" name="Text 14"/>
          <p:cNvSpPr/>
          <p:nvPr/>
        </p:nvSpPr>
        <p:spPr>
          <a:xfrm>
            <a:off x="4800600" y="1721281"/>
            <a:ext cx="36861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MAO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(Monoamin Oksidaz)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800600" y="2127024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COMT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(Katekol-O-Metiltransferaz)</a:t>
            </a:r>
            <a:endParaRPr lang="en-US" sz="1602" dirty="0"/>
          </a:p>
        </p:txBody>
      </p:sp>
      <p:sp>
        <p:nvSpPr>
          <p:cNvPr id="19" name="Shape 16"/>
          <p:cNvSpPr/>
          <p:nvPr/>
        </p:nvSpPr>
        <p:spPr>
          <a:xfrm>
            <a:off x="4800600" y="3052809"/>
            <a:ext cx="3686175" cy="73044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0" name="Shape 17"/>
          <p:cNvSpPr/>
          <p:nvPr/>
        </p:nvSpPr>
        <p:spPr>
          <a:xfrm>
            <a:off x="4800600" y="3052809"/>
            <a:ext cx="57150" cy="73044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1" name="Text 18"/>
          <p:cNvSpPr/>
          <p:nvPr/>
        </p:nvSpPr>
        <p:spPr>
          <a:xfrm>
            <a:off x="4800600" y="167841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800600" y="208416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4886325" y="3138534"/>
            <a:ext cx="35147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 Ürün:</a:t>
            </a:r>
            <a:endParaRPr lang="en-US" sz="1397" dirty="0"/>
          </a:p>
        </p:txBody>
      </p:sp>
      <p:sp>
        <p:nvSpPr>
          <p:cNvPr id="24" name="Text 21"/>
          <p:cNvSpPr/>
          <p:nvPr/>
        </p:nvSpPr>
        <p:spPr>
          <a:xfrm>
            <a:off x="4886325" y="3429642"/>
            <a:ext cx="351472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HVA (Homovanilik Asit)</a:t>
            </a:r>
            <a:endParaRPr lang="en-US" sz="1602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57625" cy="34782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42938" y="1258723"/>
            <a:ext cx="371475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D1-Benzeri Reseptörler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42938" y="1771287"/>
            <a:ext cx="37147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666666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(D1 ve D5)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642938" y="2205270"/>
            <a:ext cx="371475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(uyarıcı) etki gösterirler.</a:t>
            </a:r>
            <a:endParaRPr lang="en-US" sz="1808" dirty="0"/>
          </a:p>
        </p:txBody>
      </p:sp>
      <p:sp>
        <p:nvSpPr>
          <p:cNvPr id="9" name="Text 6"/>
          <p:cNvSpPr/>
          <p:nvPr/>
        </p:nvSpPr>
        <p:spPr>
          <a:xfrm>
            <a:off x="642938" y="2982488"/>
            <a:ext cx="371475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Adenilat siklaz enzimini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aktive ederler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642938" y="3759705"/>
            <a:ext cx="3714750" cy="360034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içi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cAMP artar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1" name="Shape 8"/>
          <p:cNvSpPr/>
          <p:nvPr/>
        </p:nvSpPr>
        <p:spPr>
          <a:xfrm>
            <a:off x="4714875" y="1187286"/>
            <a:ext cx="3857625" cy="34782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4714875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642938" y="216240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42938" y="29396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642938" y="371684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4786313" y="1258723"/>
            <a:ext cx="371475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D2-Benzeri Reseptörler</a:t>
            </a:r>
            <a:endParaRPr lang="en-US" sz="2016" dirty="0"/>
          </a:p>
        </p:txBody>
      </p:sp>
      <p:sp>
        <p:nvSpPr>
          <p:cNvPr id="17" name="Text 14"/>
          <p:cNvSpPr/>
          <p:nvPr/>
        </p:nvSpPr>
        <p:spPr>
          <a:xfrm>
            <a:off x="4786313" y="1771287"/>
            <a:ext cx="37147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666666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(D2, D3 ve D4)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4786313" y="2205270"/>
            <a:ext cx="371475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İnhibitör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(baskılayıcı) etki gösterirler.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4786313" y="2982488"/>
            <a:ext cx="371475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Adenilat siklaz enzimini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inhibe ederler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(cAMP azalır).</a:t>
            </a:r>
            <a:endParaRPr lang="en-US" sz="1808" dirty="0"/>
          </a:p>
        </p:txBody>
      </p:sp>
      <p:sp>
        <p:nvSpPr>
          <p:cNvPr id="20" name="Text 17"/>
          <p:cNvSpPr/>
          <p:nvPr/>
        </p:nvSpPr>
        <p:spPr>
          <a:xfrm>
            <a:off x="4786313" y="3759705"/>
            <a:ext cx="3714750" cy="72006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Antipsikotik ilaçların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ana hedefidir.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4786313" y="216240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786313" y="29396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4786313" y="371684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Dopaminerjik Yolaklar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1227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122760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857250" y="1437317"/>
            <a:ext cx="742950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Nigrostriatal Yolak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857250" y="1810578"/>
            <a:ext cx="7429500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Motor kontrol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hareketin düzenlenmesinden sorumludur.
Hasarında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Parkinson hastalığı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belirtileri ortaya çıkar.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571500" y="2614919"/>
            <a:ext cx="8001000" cy="1227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571500" y="2614919"/>
            <a:ext cx="57150" cy="122760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857250" y="2722076"/>
            <a:ext cx="742950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Mezolimbik / Mezokortikal Yolak</a:t>
            </a:r>
            <a:endParaRPr lang="en-US" sz="1808" dirty="0"/>
          </a:p>
        </p:txBody>
      </p:sp>
      <p:sp>
        <p:nvSpPr>
          <p:cNvPr id="11" name="Text 8"/>
          <p:cNvSpPr/>
          <p:nvPr/>
        </p:nvSpPr>
        <p:spPr>
          <a:xfrm>
            <a:off x="857250" y="3095337"/>
            <a:ext cx="7429500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Ödül, motivasyon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duygu durumunu kontrol eder.
Aşırı aktivitesi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Şizofreni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uyarılması ise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ile ilişkilidir.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571500" y="3899678"/>
            <a:ext cx="8001000" cy="1227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571500" y="3899678"/>
            <a:ext cx="57150" cy="122760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857250" y="4006834"/>
            <a:ext cx="742950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Tuberoinfundibuler Yolak</a:t>
            </a:r>
            <a:endParaRPr lang="en-US" sz="1808" dirty="0"/>
          </a:p>
        </p:txBody>
      </p:sp>
      <p:sp>
        <p:nvSpPr>
          <p:cNvPr id="15" name="Text 12"/>
          <p:cNvSpPr/>
          <p:nvPr/>
        </p:nvSpPr>
        <p:spPr>
          <a:xfrm>
            <a:off x="857250" y="4380095"/>
            <a:ext cx="7429500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Hipotalamustan hipofize uzanır.
Temel görevi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Prolaktin salgısını inhibe etmektir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(baskılamaktır).</a:t>
            </a:r>
            <a:endParaRPr lang="en-US" sz="1704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ve Parkinson Hastalığı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571500" y="1115848"/>
            <a:ext cx="3757613" cy="87776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Bazal gangliyonlarda (substantia nigra)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dopaminerjik nöron kaybı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sonucu oluşur.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571500" y="2036471"/>
            <a:ext cx="3757613" cy="87776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eksikliği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motor fonksiyon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bozukluklarına yol açar.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571500" y="2957094"/>
            <a:ext cx="3757613" cy="87776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Temel belirtiler: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Bradikinezi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(yavaşlık),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rijidite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(sertlik), istirahat tremoru.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71500" y="3877717"/>
            <a:ext cx="3757613" cy="585174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Tedavi: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L-DOPA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(dopamin öncülü) ile eksikliğin giderilmesi.</a:t>
            </a:r>
            <a:endParaRPr lang="en-US" sz="1602" dirty="0"/>
          </a:p>
        </p:txBody>
      </p:sp>
      <p:sp>
        <p:nvSpPr>
          <p:cNvPr id="8" name="Shape 5"/>
          <p:cNvSpPr/>
          <p:nvPr/>
        </p:nvSpPr>
        <p:spPr>
          <a:xfrm>
            <a:off x="4614863" y="1203443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71500" y="1072986"/>
            <a:ext cx="107156" cy="3840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121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121" dirty="0"/>
          </a:p>
        </p:txBody>
      </p:sp>
      <p:sp>
        <p:nvSpPr>
          <p:cNvPr id="10" name="Text 7"/>
          <p:cNvSpPr/>
          <p:nvPr/>
        </p:nvSpPr>
        <p:spPr>
          <a:xfrm>
            <a:off x="571500" y="1993609"/>
            <a:ext cx="107156" cy="3840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121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121" dirty="0"/>
          </a:p>
        </p:txBody>
      </p:sp>
      <p:sp>
        <p:nvSpPr>
          <p:cNvPr id="11" name="Text 8"/>
          <p:cNvSpPr/>
          <p:nvPr/>
        </p:nvSpPr>
        <p:spPr>
          <a:xfrm>
            <a:off x="571500" y="2914231"/>
            <a:ext cx="107156" cy="3840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121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121" dirty="0"/>
          </a:p>
        </p:txBody>
      </p:sp>
      <p:sp>
        <p:nvSpPr>
          <p:cNvPr id="12" name="Text 9"/>
          <p:cNvSpPr/>
          <p:nvPr/>
        </p:nvSpPr>
        <p:spPr>
          <a:xfrm>
            <a:off x="571500" y="3834854"/>
            <a:ext cx="107156" cy="3840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121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121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0663" y="1740926"/>
            <a:ext cx="2614613" cy="196453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ve Şizofreni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8001000" cy="9144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57150" cy="91440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115848"/>
            <a:ext cx="8001000" cy="914400"/>
          </a:xfrm>
          <a:prstGeom prst="rect">
            <a:avLst/>
          </a:prstGeom>
          <a:noFill/>
          <a:ln/>
        </p:spPr>
        <p:txBody>
          <a:bodyPr wrap="square" lIns="510286" tIns="85090" rIns="170053" bIns="8509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Şizofreni, beyindeki dopaminerjik sistemin (özellikle mezolimbik yolak)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aşırı etkinliği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ile ilişkilidir.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115973"/>
            <a:ext cx="8001000" cy="9144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115973"/>
            <a:ext cx="57150" cy="91440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115973"/>
            <a:ext cx="8001000" cy="914400"/>
          </a:xfrm>
          <a:prstGeom prst="rect">
            <a:avLst/>
          </a:prstGeom>
          <a:noFill/>
          <a:ln/>
        </p:spPr>
        <p:txBody>
          <a:bodyPr wrap="square" lIns="510286" tIns="85090" rIns="170053" bIns="8509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fazlalığı halüsinasyonlar, sanrılar ve düşünce bozukluklarına (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pozitif semptomlar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 neden olur.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301836"/>
            <a:ext cx="8001000" cy="1185863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301836"/>
            <a:ext cx="57150" cy="1185863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2" name="Text 9"/>
          <p:cNvSpPr/>
          <p:nvPr/>
        </p:nvSpPr>
        <p:spPr>
          <a:xfrm>
            <a:off x="678656" y="1158711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3" name="Text 10"/>
          <p:cNvSpPr/>
          <p:nvPr/>
        </p:nvSpPr>
        <p:spPr>
          <a:xfrm>
            <a:off x="678656" y="2158836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785813" y="3430423"/>
            <a:ext cx="757237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Farmakolojik Yaklaşım:</a:t>
            </a:r>
            <a:endParaRPr lang="en-US" sz="1602" dirty="0"/>
          </a:p>
        </p:txBody>
      </p:sp>
      <p:sp>
        <p:nvSpPr>
          <p:cNvPr id="15" name="Text 12"/>
          <p:cNvSpPr/>
          <p:nvPr/>
        </p:nvSpPr>
        <p:spPr>
          <a:xfrm>
            <a:off x="785813" y="3755464"/>
            <a:ext cx="7572375" cy="6036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Antipsikotik ilaçlar, D2 reseptörlerini bloke ederek (antagonist etki) dopaminin etkisini azaltır.</a:t>
            </a:r>
            <a:endParaRPr lang="en-US" sz="1808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5750" y="428625"/>
            <a:ext cx="85725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ve Bağımlılık (Kokain)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285750" y="1187286"/>
            <a:ext cx="2607469" cy="57150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Kokain, dopaminin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geri alımını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engeller.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285750" y="1844511"/>
            <a:ext cx="2607469" cy="85725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sinapsta birikir ve reseptörleri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aşırı uyarır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285750" y="1144423"/>
            <a:ext cx="123230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7" name="Text 4"/>
          <p:cNvSpPr/>
          <p:nvPr/>
        </p:nvSpPr>
        <p:spPr>
          <a:xfrm>
            <a:off x="285750" y="1801648"/>
            <a:ext cx="123230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8" name="Text 5"/>
          <p:cNvSpPr/>
          <p:nvPr/>
        </p:nvSpPr>
        <p:spPr>
          <a:xfrm>
            <a:off x="3036094" y="1187286"/>
            <a:ext cx="2607469" cy="85725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Mezolimbik (ödül) yolakta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aşırı aktivasyon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oluşur.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3036094" y="2130261"/>
            <a:ext cx="2607469" cy="571500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Sonuç: Güçlü öfori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şiddetli bağımlılık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5857875" y="1187286"/>
            <a:ext cx="3000375" cy="2714625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3036094" y="1144423"/>
            <a:ext cx="123230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3036094" y="2087398"/>
            <a:ext cx="123230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13" y="1462320"/>
            <a:ext cx="2857500" cy="216455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 Sentezi ve Yıkımı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336135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ve Kaynak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2214200"/>
            <a:ext cx="34290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Dopaminden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sentezlenir (Dopamin β-hidroksilaz enzimi ile).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85813" y="3317128"/>
            <a:ext cx="34290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Merkezi Sinir Sistemindeki ana üretim yeri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Locus Coeruleus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(Pons) bölgesidir.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714875" y="1330161"/>
            <a:ext cx="3857625" cy="332072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785813" y="21713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785813" y="327426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929188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 ve Metabolit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929188" y="2214200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Yıkımında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MAO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COMT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enzimleri görev alır.</a:t>
            </a:r>
            <a:endParaRPr lang="en-US" sz="1602" dirty="0"/>
          </a:p>
        </p:txBody>
      </p:sp>
      <p:sp>
        <p:nvSpPr>
          <p:cNvPr id="15" name="Shape 12"/>
          <p:cNvSpPr/>
          <p:nvPr/>
        </p:nvSpPr>
        <p:spPr>
          <a:xfrm>
            <a:off x="4929188" y="3282860"/>
            <a:ext cx="3429000" cy="1096566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6" name="Shape 13"/>
          <p:cNvSpPr/>
          <p:nvPr/>
        </p:nvSpPr>
        <p:spPr>
          <a:xfrm>
            <a:off x="4929188" y="3282860"/>
            <a:ext cx="57150" cy="1096566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7" name="Text 14"/>
          <p:cNvSpPr/>
          <p:nvPr/>
        </p:nvSpPr>
        <p:spPr>
          <a:xfrm>
            <a:off x="4929188" y="21713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8" name="Text 15"/>
          <p:cNvSpPr/>
          <p:nvPr/>
        </p:nvSpPr>
        <p:spPr>
          <a:xfrm>
            <a:off x="5072063" y="3425735"/>
            <a:ext cx="31432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SSS'deki Ana Metaboliti:</a:t>
            </a:r>
            <a:endParaRPr lang="en-US" sz="1397" dirty="0"/>
          </a:p>
        </p:txBody>
      </p:sp>
      <p:sp>
        <p:nvSpPr>
          <p:cNvPr id="19" name="Text 16"/>
          <p:cNvSpPr/>
          <p:nvPr/>
        </p:nvSpPr>
        <p:spPr>
          <a:xfrm>
            <a:off x="5072063" y="3731130"/>
            <a:ext cx="314325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MHPG</a:t>
            </a:r>
            <a:endParaRPr lang="en-US" sz="1808" dirty="0"/>
          </a:p>
        </p:txBody>
      </p:sp>
      <p:sp>
        <p:nvSpPr>
          <p:cNvPr id="20" name="Text 17"/>
          <p:cNvSpPr/>
          <p:nvPr/>
        </p:nvSpPr>
        <p:spPr>
          <a:xfrm>
            <a:off x="5072063" y="4068673"/>
            <a:ext cx="3143250" cy="1678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50" dirty="0">
                <a:solidFill>
                  <a:srgbClr val="666666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(3-metoksi-4-hidroksifenilglikol)</a:t>
            </a:r>
            <a:endParaRPr lang="en-US" sz="10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57625" cy="355569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14375" y="1330161"/>
            <a:ext cx="35718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Alfa (α) Reseptörler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14375" y="181415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8" name="Text 5"/>
          <p:cNvSpPr/>
          <p:nvPr/>
        </p:nvSpPr>
        <p:spPr>
          <a:xfrm>
            <a:off x="1000125" y="1882015"/>
            <a:ext cx="163413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α1 Reseptörleri: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1000125" y="2241323"/>
            <a:ext cx="2709267" cy="3206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eksitatör.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1000125" y="2532766"/>
            <a:ext cx="32861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Düz kas kasılması, vazokonstriksiyon.</a:t>
            </a:r>
            <a:endParaRPr lang="en-US" sz="1486" dirty="0"/>
          </a:p>
        </p:txBody>
      </p:sp>
      <p:sp>
        <p:nvSpPr>
          <p:cNvPr id="11" name="Text 8"/>
          <p:cNvSpPr/>
          <p:nvPr/>
        </p:nvSpPr>
        <p:spPr>
          <a:xfrm>
            <a:off x="714375" y="315711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1000125" y="3224985"/>
            <a:ext cx="163413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α2 Reseptörleri:</a:t>
            </a:r>
            <a:endParaRPr lang="en-US" sz="1602" dirty="0"/>
          </a:p>
        </p:txBody>
      </p:sp>
      <p:sp>
        <p:nvSpPr>
          <p:cNvPr id="13" name="Text 10"/>
          <p:cNvSpPr/>
          <p:nvPr/>
        </p:nvSpPr>
        <p:spPr>
          <a:xfrm>
            <a:off x="1000125" y="3584293"/>
            <a:ext cx="2709267" cy="3206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inhibitör.</a:t>
            </a:r>
            <a:endParaRPr lang="en-US" sz="1602" dirty="0"/>
          </a:p>
        </p:txBody>
      </p:sp>
      <p:sp>
        <p:nvSpPr>
          <p:cNvPr id="14" name="Text 11"/>
          <p:cNvSpPr/>
          <p:nvPr/>
        </p:nvSpPr>
        <p:spPr>
          <a:xfrm>
            <a:off x="1000125" y="3875736"/>
            <a:ext cx="32861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Presinaptik otoreseptör, noradrenalin salınımını azaltır.</a:t>
            </a:r>
            <a:endParaRPr lang="en-US" sz="1486" dirty="0"/>
          </a:p>
        </p:txBody>
      </p:sp>
      <p:sp>
        <p:nvSpPr>
          <p:cNvPr id="15" name="Shape 12"/>
          <p:cNvSpPr/>
          <p:nvPr/>
        </p:nvSpPr>
        <p:spPr>
          <a:xfrm>
            <a:off x="4714875" y="1187286"/>
            <a:ext cx="3857625" cy="349854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6" name="Shape 13"/>
          <p:cNvSpPr/>
          <p:nvPr/>
        </p:nvSpPr>
        <p:spPr>
          <a:xfrm>
            <a:off x="4714875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4857750" y="1330161"/>
            <a:ext cx="35718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Beta (β) Reseptörler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4857750" y="181415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9" name="Text 16"/>
          <p:cNvSpPr/>
          <p:nvPr/>
        </p:nvSpPr>
        <p:spPr>
          <a:xfrm>
            <a:off x="5143500" y="1882015"/>
            <a:ext cx="164306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β1 Reseptörleri:</a:t>
            </a:r>
            <a:endParaRPr lang="en-US" sz="1602" dirty="0"/>
          </a:p>
        </p:txBody>
      </p:sp>
      <p:sp>
        <p:nvSpPr>
          <p:cNvPr id="20" name="Text 17"/>
          <p:cNvSpPr/>
          <p:nvPr/>
        </p:nvSpPr>
        <p:spPr>
          <a:xfrm>
            <a:off x="6786563" y="1882015"/>
            <a:ext cx="160734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Kalpte bulunur.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57750" y="2241324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5143500" y="2309189"/>
            <a:ext cx="164306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β2 Reseptörleri: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5143500" y="2674705"/>
            <a:ext cx="3009305" cy="3206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Akciğerlerde bulunur.</a:t>
            </a:r>
            <a:endParaRPr lang="en-US" sz="1602" dirty="0"/>
          </a:p>
        </p:txBody>
      </p:sp>
      <p:sp>
        <p:nvSpPr>
          <p:cNvPr id="24" name="Text 21"/>
          <p:cNvSpPr/>
          <p:nvPr/>
        </p:nvSpPr>
        <p:spPr>
          <a:xfrm>
            <a:off x="5143500" y="2959940"/>
            <a:ext cx="32861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Bronkodilatasyon (bronşların genişlemesi) sağlar.</a:t>
            </a:r>
            <a:endParaRPr lang="en-US" sz="1486" dirty="0"/>
          </a:p>
        </p:txBody>
      </p:sp>
      <p:sp>
        <p:nvSpPr>
          <p:cNvPr id="25" name="Text 22"/>
          <p:cNvSpPr/>
          <p:nvPr/>
        </p:nvSpPr>
        <p:spPr>
          <a:xfrm>
            <a:off x="4857750" y="358429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6" name="Text 23"/>
          <p:cNvSpPr/>
          <p:nvPr/>
        </p:nvSpPr>
        <p:spPr>
          <a:xfrm>
            <a:off x="5143500" y="3652158"/>
            <a:ext cx="164306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β3 Reseptörleri:</a:t>
            </a:r>
            <a:endParaRPr lang="en-US" sz="1602" dirty="0"/>
          </a:p>
        </p:txBody>
      </p:sp>
      <p:sp>
        <p:nvSpPr>
          <p:cNvPr id="27" name="Text 24"/>
          <p:cNvSpPr/>
          <p:nvPr/>
        </p:nvSpPr>
        <p:spPr>
          <a:xfrm>
            <a:off x="5143500" y="3993222"/>
            <a:ext cx="3278981" cy="3206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Yağ dokusunda bulunur.</a:t>
            </a:r>
            <a:endParaRPr lang="en-US" sz="1602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Noradrenalinin Fizyolojik Rolü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929063" cy="177979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00088" y="1315873"/>
            <a:ext cx="3671888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Dikkat ve Uyanıklık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00088" y="1821293"/>
            <a:ext cx="3671888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Çevresel uyaranlara karşı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farkındalığı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konsantrasyonu artırır.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4643438" y="1187286"/>
            <a:ext cx="3929063" cy="177979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4643438" y="1187286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4772025" y="1315873"/>
            <a:ext cx="3671888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Korku ve Stres Yanıtı</a:t>
            </a:r>
            <a:endParaRPr lang="en-US" sz="2016" dirty="0"/>
          </a:p>
        </p:txBody>
      </p:sp>
      <p:sp>
        <p:nvSpPr>
          <p:cNvPr id="11" name="Text 8"/>
          <p:cNvSpPr/>
          <p:nvPr/>
        </p:nvSpPr>
        <p:spPr>
          <a:xfrm>
            <a:off x="4772025" y="1821293"/>
            <a:ext cx="3671888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Tehlike anında vücudu harekete geçirerek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"kaç veya savaş"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tepkisini başlatır.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571500" y="3052809"/>
            <a:ext cx="3929063" cy="177979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571500" y="3052809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700088" y="3181397"/>
            <a:ext cx="3671888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Anksiyete (Kaygı)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700088" y="3686817"/>
            <a:ext cx="3671888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Sistemin aşırı çalışması ve fazla noradrenalin salınımı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kaygı bozukluklarına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yol açar.</a:t>
            </a:r>
            <a:endParaRPr lang="en-US" sz="1704" dirty="0"/>
          </a:p>
        </p:txBody>
      </p:sp>
      <p:sp>
        <p:nvSpPr>
          <p:cNvPr id="16" name="Shape 13"/>
          <p:cNvSpPr/>
          <p:nvPr/>
        </p:nvSpPr>
        <p:spPr>
          <a:xfrm>
            <a:off x="4643438" y="3052809"/>
            <a:ext cx="3929063" cy="172264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Shape 14"/>
          <p:cNvSpPr/>
          <p:nvPr/>
        </p:nvSpPr>
        <p:spPr>
          <a:xfrm>
            <a:off x="4643438" y="3052809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Text 15"/>
          <p:cNvSpPr/>
          <p:nvPr/>
        </p:nvSpPr>
        <p:spPr>
          <a:xfrm>
            <a:off x="4772025" y="3181397"/>
            <a:ext cx="3671888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4. Panik Bozukluk</a:t>
            </a:r>
            <a:endParaRPr lang="en-US" sz="2016" dirty="0"/>
          </a:p>
        </p:txBody>
      </p:sp>
      <p:sp>
        <p:nvSpPr>
          <p:cNvPr id="19" name="Text 16"/>
          <p:cNvSpPr/>
          <p:nvPr/>
        </p:nvSpPr>
        <p:spPr>
          <a:xfrm>
            <a:off x="4772025" y="3686817"/>
            <a:ext cx="3671888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Locus coeruleus'un ani ve aşırı aktivitesi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panik atakları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tetikler.</a:t>
            </a:r>
            <a:endParaRPr lang="en-US" sz="1704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 (5-HT) Sentezi ve Yıkımı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336135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ve Kaynak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2214200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Triptofan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amino asidinden sentezlenir.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85813" y="2997110"/>
            <a:ext cx="3429000" cy="1280071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Merkezi Sinir Sistemindeki ana üretim yeri beyin sapındaki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Raphe Çekirdekleri'dir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714875" y="1330161"/>
            <a:ext cx="3857625" cy="332072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785813" y="21713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785813" y="295424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929188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 ve Metabolit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929188" y="2214200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Yıkımında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MAO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(Monoamin Oksidaz) enzimi görev alır.</a:t>
            </a:r>
            <a:endParaRPr lang="en-US" sz="1602" dirty="0"/>
          </a:p>
        </p:txBody>
      </p:sp>
      <p:sp>
        <p:nvSpPr>
          <p:cNvPr id="15" name="Shape 12"/>
          <p:cNvSpPr/>
          <p:nvPr/>
        </p:nvSpPr>
        <p:spPr>
          <a:xfrm>
            <a:off x="4929188" y="3282860"/>
            <a:ext cx="3429000" cy="1096566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6" name="Shape 13"/>
          <p:cNvSpPr/>
          <p:nvPr/>
        </p:nvSpPr>
        <p:spPr>
          <a:xfrm>
            <a:off x="4929188" y="3282860"/>
            <a:ext cx="57150" cy="1096566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7" name="Text 14"/>
          <p:cNvSpPr/>
          <p:nvPr/>
        </p:nvSpPr>
        <p:spPr>
          <a:xfrm>
            <a:off x="4929188" y="21713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8" name="Text 15"/>
          <p:cNvSpPr/>
          <p:nvPr/>
        </p:nvSpPr>
        <p:spPr>
          <a:xfrm>
            <a:off x="5072063" y="3425735"/>
            <a:ext cx="31432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SSS'deki Ana Metaboliti:</a:t>
            </a:r>
            <a:endParaRPr lang="en-US" sz="1397" dirty="0"/>
          </a:p>
        </p:txBody>
      </p:sp>
      <p:sp>
        <p:nvSpPr>
          <p:cNvPr id="19" name="Text 16"/>
          <p:cNvSpPr/>
          <p:nvPr/>
        </p:nvSpPr>
        <p:spPr>
          <a:xfrm>
            <a:off x="5072063" y="3731130"/>
            <a:ext cx="314325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5-HIAA</a:t>
            </a:r>
            <a:endParaRPr lang="en-US" sz="1808" dirty="0"/>
          </a:p>
        </p:txBody>
      </p:sp>
      <p:sp>
        <p:nvSpPr>
          <p:cNvPr id="20" name="Text 17"/>
          <p:cNvSpPr/>
          <p:nvPr/>
        </p:nvSpPr>
        <p:spPr>
          <a:xfrm>
            <a:off x="5072063" y="4068673"/>
            <a:ext cx="3143250" cy="1678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50" dirty="0">
                <a:solidFill>
                  <a:srgbClr val="666666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(5-Hidroksiindolasetik asit)</a:t>
            </a:r>
            <a:endParaRPr lang="en-US" sz="10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 (5-HT)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87286"/>
            <a:ext cx="8286750" cy="84006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87286"/>
            <a:ext cx="57150" cy="84006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258723"/>
            <a:ext cx="8001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7 ana aile (5-HT1 - 5-HT7) bulunur.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71500" y="1635891"/>
            <a:ext cx="8001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5-HT3 hariç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hepsi G-proteini kenetlidir.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71500" y="121586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9" name="Text 6"/>
          <p:cNvSpPr/>
          <p:nvPr/>
        </p:nvSpPr>
        <p:spPr>
          <a:xfrm>
            <a:off x="571500" y="159302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0" name="Shape 7"/>
          <p:cNvSpPr/>
          <p:nvPr/>
        </p:nvSpPr>
        <p:spPr>
          <a:xfrm>
            <a:off x="428625" y="2127359"/>
            <a:ext cx="3896916" cy="1510512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1" name="Shape 8"/>
          <p:cNvSpPr/>
          <p:nvPr/>
        </p:nvSpPr>
        <p:spPr>
          <a:xfrm>
            <a:off x="428625" y="2127359"/>
            <a:ext cx="3896916" cy="571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198796"/>
            <a:ext cx="3611166" cy="358973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5-HT1 Ailesi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571500" y="2614919"/>
            <a:ext cx="3611166" cy="26002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inhibitör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etkilidir.</a:t>
            </a:r>
            <a:endParaRPr lang="en-US" sz="1397" dirty="0"/>
          </a:p>
        </p:txBody>
      </p:sp>
      <p:sp>
        <p:nvSpPr>
          <p:cNvPr id="14" name="Text 11"/>
          <p:cNvSpPr/>
          <p:nvPr/>
        </p:nvSpPr>
        <p:spPr>
          <a:xfrm>
            <a:off x="571500" y="2932091"/>
            <a:ext cx="3611166" cy="26002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5-HT1A: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Anksiyete hedefi (Buspiron).</a:t>
            </a:r>
            <a:endParaRPr lang="en-US" sz="1397" dirty="0"/>
          </a:p>
        </p:txBody>
      </p:sp>
      <p:sp>
        <p:nvSpPr>
          <p:cNvPr id="15" name="Text 12"/>
          <p:cNvSpPr/>
          <p:nvPr/>
        </p:nvSpPr>
        <p:spPr>
          <a:xfrm>
            <a:off x="571500" y="3249262"/>
            <a:ext cx="3611166" cy="26002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5-HT1B/1D: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Migren - Triptanlar.</a:t>
            </a:r>
            <a:endParaRPr lang="en-US" sz="1397" dirty="0"/>
          </a:p>
        </p:txBody>
      </p:sp>
      <p:sp>
        <p:nvSpPr>
          <p:cNvPr id="16" name="Shape 13"/>
          <p:cNvSpPr/>
          <p:nvPr/>
        </p:nvSpPr>
        <p:spPr>
          <a:xfrm>
            <a:off x="4468416" y="2127359"/>
            <a:ext cx="4395192" cy="1510512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468416" y="2127359"/>
            <a:ext cx="4395192" cy="571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571500" y="2572057"/>
            <a:ext cx="103584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9" name="Text 16"/>
          <p:cNvSpPr/>
          <p:nvPr/>
        </p:nvSpPr>
        <p:spPr>
          <a:xfrm>
            <a:off x="571500" y="2889228"/>
            <a:ext cx="103584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0" name="Text 17"/>
          <p:cNvSpPr/>
          <p:nvPr/>
        </p:nvSpPr>
        <p:spPr>
          <a:xfrm>
            <a:off x="571500" y="3206400"/>
            <a:ext cx="103584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1" name="Text 18"/>
          <p:cNvSpPr/>
          <p:nvPr/>
        </p:nvSpPr>
        <p:spPr>
          <a:xfrm>
            <a:off x="4611291" y="2198796"/>
            <a:ext cx="4109442" cy="358973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5-HT2 Ailesi</a:t>
            </a:r>
            <a:endParaRPr lang="en-US" sz="1808" dirty="0"/>
          </a:p>
        </p:txBody>
      </p:sp>
      <p:sp>
        <p:nvSpPr>
          <p:cNvPr id="22" name="Text 19"/>
          <p:cNvSpPr/>
          <p:nvPr/>
        </p:nvSpPr>
        <p:spPr>
          <a:xfrm>
            <a:off x="4611291" y="2614919"/>
            <a:ext cx="4109442" cy="26002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etkilidir.</a:t>
            </a:r>
            <a:endParaRPr lang="en-US" sz="1397" dirty="0"/>
          </a:p>
        </p:txBody>
      </p:sp>
      <p:sp>
        <p:nvSpPr>
          <p:cNvPr id="23" name="Text 20"/>
          <p:cNvSpPr/>
          <p:nvPr/>
        </p:nvSpPr>
        <p:spPr>
          <a:xfrm>
            <a:off x="4611291" y="2932091"/>
            <a:ext cx="4109442" cy="26002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5-HT2A: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Antipsikotiklerin hedefi.</a:t>
            </a:r>
            <a:endParaRPr lang="en-US" sz="1397" dirty="0"/>
          </a:p>
        </p:txBody>
      </p:sp>
      <p:sp>
        <p:nvSpPr>
          <p:cNvPr id="24" name="Text 21"/>
          <p:cNvSpPr/>
          <p:nvPr/>
        </p:nvSpPr>
        <p:spPr>
          <a:xfrm>
            <a:off x="4611291" y="3249262"/>
            <a:ext cx="4109442" cy="26002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Halüsinojenik maddeler (LSD) etki gösterir.</a:t>
            </a:r>
            <a:endParaRPr lang="en-US" sz="1397" dirty="0"/>
          </a:p>
        </p:txBody>
      </p:sp>
      <p:sp>
        <p:nvSpPr>
          <p:cNvPr id="26" name="Text 23"/>
          <p:cNvSpPr/>
          <p:nvPr/>
        </p:nvSpPr>
        <p:spPr>
          <a:xfrm>
            <a:off x="4611291" y="2572057"/>
            <a:ext cx="103584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7" name="Text 24"/>
          <p:cNvSpPr/>
          <p:nvPr/>
        </p:nvSpPr>
        <p:spPr>
          <a:xfrm>
            <a:off x="4611291" y="2889228"/>
            <a:ext cx="103584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8" name="Text 25"/>
          <p:cNvSpPr/>
          <p:nvPr/>
        </p:nvSpPr>
        <p:spPr>
          <a:xfrm>
            <a:off x="4611291" y="3206400"/>
            <a:ext cx="103584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Serotonerjik Yolaklar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258723"/>
            <a:ext cx="8001000" cy="58757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258723"/>
            <a:ext cx="57150" cy="58757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401598"/>
            <a:ext cx="143946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Kaynak: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2368153" y="1401598"/>
            <a:ext cx="4041577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2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Beyin sapındaki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Raphe Çekirdekleri</a:t>
            </a:r>
            <a:endParaRPr lang="en-US" sz="1924" dirty="0"/>
          </a:p>
        </p:txBody>
      </p:sp>
      <p:sp>
        <p:nvSpPr>
          <p:cNvPr id="8" name="Shape 5"/>
          <p:cNvSpPr/>
          <p:nvPr/>
        </p:nvSpPr>
        <p:spPr>
          <a:xfrm>
            <a:off x="571500" y="2060609"/>
            <a:ext cx="3857625" cy="307560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9" name="Shape 6"/>
          <p:cNvSpPr/>
          <p:nvPr/>
        </p:nvSpPr>
        <p:spPr>
          <a:xfrm>
            <a:off x="571500" y="2060609"/>
            <a:ext cx="3857625" cy="571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0" name="Text 7"/>
          <p:cNvSpPr/>
          <p:nvPr/>
        </p:nvSpPr>
        <p:spPr>
          <a:xfrm>
            <a:off x="785813" y="223920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Çıkan Yolaklar</a:t>
            </a:r>
            <a:endParaRPr lang="en-US" sz="2016" dirty="0"/>
          </a:p>
        </p:txBody>
      </p:sp>
      <p:sp>
        <p:nvSpPr>
          <p:cNvPr id="11" name="Text 8"/>
          <p:cNvSpPr/>
          <p:nvPr/>
        </p:nvSpPr>
        <p:spPr>
          <a:xfrm>
            <a:off x="785813" y="2837492"/>
            <a:ext cx="34290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Serebral korteks, limbik sistem ve hipotalamusa uzanır.</a:t>
            </a:r>
            <a:endParaRPr lang="en-US" sz="1602" dirty="0"/>
          </a:p>
        </p:txBody>
      </p:sp>
      <p:sp>
        <p:nvSpPr>
          <p:cNvPr id="12" name="Text 9"/>
          <p:cNvSpPr/>
          <p:nvPr/>
        </p:nvSpPr>
        <p:spPr>
          <a:xfrm>
            <a:off x="785813" y="3940420"/>
            <a:ext cx="34290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Duygudurum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uyku-uyanıklık döngüsü, iştah ve bilişsel işlevleri düzenler.</a:t>
            </a:r>
            <a:endParaRPr lang="en-US" sz="1602" dirty="0"/>
          </a:p>
        </p:txBody>
      </p:sp>
      <p:sp>
        <p:nvSpPr>
          <p:cNvPr id="13" name="Shape 10"/>
          <p:cNvSpPr/>
          <p:nvPr/>
        </p:nvSpPr>
        <p:spPr>
          <a:xfrm>
            <a:off x="4714875" y="2060609"/>
            <a:ext cx="3857625" cy="301845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4" name="Shape 11"/>
          <p:cNvSpPr/>
          <p:nvPr/>
        </p:nvSpPr>
        <p:spPr>
          <a:xfrm>
            <a:off x="4714875" y="2060609"/>
            <a:ext cx="3857625" cy="571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5" name="Text 12"/>
          <p:cNvSpPr/>
          <p:nvPr/>
        </p:nvSpPr>
        <p:spPr>
          <a:xfrm>
            <a:off x="785813" y="279462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785813" y="389755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7" name="Text 14"/>
          <p:cNvSpPr/>
          <p:nvPr/>
        </p:nvSpPr>
        <p:spPr>
          <a:xfrm>
            <a:off x="4929188" y="223920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İnen Yolaklar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4929188" y="2837492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Beyin sapından aşağıya,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omuriliğe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uzanır.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929188" y="3620402"/>
            <a:ext cx="34290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duyusunun modülasyonu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(baskılanması) ve motor kontrolde önemli görev alır.</a:t>
            </a:r>
            <a:endParaRPr lang="en-US" sz="1602" dirty="0"/>
          </a:p>
        </p:txBody>
      </p:sp>
      <p:sp>
        <p:nvSpPr>
          <p:cNvPr id="20" name="Text 17"/>
          <p:cNvSpPr/>
          <p:nvPr/>
        </p:nvSpPr>
        <p:spPr>
          <a:xfrm>
            <a:off x="4929188" y="279462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929188" y="357754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Serotoninin Fizyolojik Rolü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1839516" cy="311241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18395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85800" y="1301586"/>
            <a:ext cx="1610916" cy="675084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Duygudurum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685800" y="2048108"/>
            <a:ext cx="1610916" cy="17829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Mutluluk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iyilik hissi sağlar. Duygudurumun temel düzenleyicisidir.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2553891" y="1187286"/>
            <a:ext cx="1442451" cy="311241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2553891" y="1187286"/>
            <a:ext cx="144245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2668191" y="1301586"/>
            <a:ext cx="1213851" cy="675084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Uyku Düzeni</a:t>
            </a:r>
            <a:endParaRPr lang="en-US" sz="1808" dirty="0"/>
          </a:p>
        </p:txBody>
      </p:sp>
      <p:sp>
        <p:nvSpPr>
          <p:cNvPr id="11" name="Text 8"/>
          <p:cNvSpPr/>
          <p:nvPr/>
        </p:nvSpPr>
        <p:spPr>
          <a:xfrm>
            <a:off x="2668191" y="2048108"/>
            <a:ext cx="1213851" cy="20801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Uyku-uyanıklık döngüsünü kontrol eder.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Melatonin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öncülüdür.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4139217" y="1187286"/>
            <a:ext cx="1442451" cy="305526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4139217" y="1187286"/>
            <a:ext cx="144245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4253517" y="1301586"/>
            <a:ext cx="1213851" cy="675084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İştah Kontrolü</a:t>
            </a:r>
            <a:endParaRPr lang="en-US" sz="1808" dirty="0"/>
          </a:p>
        </p:txBody>
      </p:sp>
      <p:sp>
        <p:nvSpPr>
          <p:cNvPr id="15" name="Text 12"/>
          <p:cNvSpPr/>
          <p:nvPr/>
        </p:nvSpPr>
        <p:spPr>
          <a:xfrm>
            <a:off x="4253517" y="2048108"/>
            <a:ext cx="1213851" cy="17829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Tokluk hissi</a:t>
            </a: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vererek yeme davranışını düzenler.</a:t>
            </a:r>
            <a:endParaRPr lang="en-US" sz="1704" dirty="0"/>
          </a:p>
        </p:txBody>
      </p:sp>
      <p:sp>
        <p:nvSpPr>
          <p:cNvPr id="16" name="Shape 13"/>
          <p:cNvSpPr/>
          <p:nvPr/>
        </p:nvSpPr>
        <p:spPr>
          <a:xfrm>
            <a:off x="5724516" y="1187286"/>
            <a:ext cx="2847984" cy="233304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5724516" y="1187286"/>
            <a:ext cx="57150" cy="233304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5905509" y="1301586"/>
            <a:ext cx="2524116" cy="5400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Önem: Depresyon ve Tedavi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5905509" y="1927334"/>
            <a:ext cx="2524116" cy="1478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92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 eksikliği depresyon ve anksiyeteyle ilişkilidir; tedavide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SSRI</a:t>
            </a:r>
            <a:r>
              <a:rPr lang="en-US" sz="192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kullanılır.</a:t>
            </a:r>
            <a:endParaRPr lang="en-US" sz="1924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 Sentezi ve Yıkımı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914775" cy="341995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73011"/>
            <a:ext cx="374332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871300"/>
            <a:ext cx="374332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Kolin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Asetil-CoA'nın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birleşmesiyle sentezlenir.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568485"/>
            <a:ext cx="374332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Sinir uçlarında (sitoplazmada) gerçekleşir.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657225" y="3437120"/>
            <a:ext cx="3743325" cy="707231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0" name="Shape 7"/>
          <p:cNvSpPr/>
          <p:nvPr/>
        </p:nvSpPr>
        <p:spPr>
          <a:xfrm>
            <a:off x="657225" y="3437120"/>
            <a:ext cx="57150" cy="707231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1" name="Text 8"/>
          <p:cNvSpPr/>
          <p:nvPr/>
        </p:nvSpPr>
        <p:spPr>
          <a:xfrm>
            <a:off x="657225" y="18284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657225" y="252562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714375" y="3494270"/>
            <a:ext cx="36290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Enzimi:</a:t>
            </a:r>
            <a:endParaRPr lang="en-US" sz="1397" dirty="0"/>
          </a:p>
        </p:txBody>
      </p:sp>
      <p:sp>
        <p:nvSpPr>
          <p:cNvPr id="14" name="Text 11"/>
          <p:cNvSpPr/>
          <p:nvPr/>
        </p:nvSpPr>
        <p:spPr>
          <a:xfrm>
            <a:off x="714375" y="3785378"/>
            <a:ext cx="362902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Kolin Asetiltransferaz (ChAT)</a:t>
            </a:r>
            <a:endParaRPr lang="en-US" sz="1808" dirty="0"/>
          </a:p>
        </p:txBody>
      </p:sp>
      <p:sp>
        <p:nvSpPr>
          <p:cNvPr id="15" name="Shape 12"/>
          <p:cNvSpPr/>
          <p:nvPr/>
        </p:nvSpPr>
        <p:spPr>
          <a:xfrm>
            <a:off x="4657725" y="1187286"/>
            <a:ext cx="3914775" cy="341995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6" name="Shape 13"/>
          <p:cNvSpPr/>
          <p:nvPr/>
        </p:nvSpPr>
        <p:spPr>
          <a:xfrm>
            <a:off x="4657725" y="1187286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4743450" y="1273011"/>
            <a:ext cx="374332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4743450" y="1871300"/>
            <a:ext cx="374332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 aralığında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çok hızlı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bir şekilde yıkılır.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743450" y="2568485"/>
            <a:ext cx="374332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 ürünü olan kolin, presinaptik uca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geri alınır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(re-uptake).</a:t>
            </a:r>
            <a:endParaRPr lang="en-US" sz="1602" dirty="0"/>
          </a:p>
        </p:txBody>
      </p:sp>
      <p:sp>
        <p:nvSpPr>
          <p:cNvPr id="20" name="Shape 17"/>
          <p:cNvSpPr/>
          <p:nvPr/>
        </p:nvSpPr>
        <p:spPr>
          <a:xfrm>
            <a:off x="4743450" y="3757138"/>
            <a:ext cx="3743325" cy="707231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1" name="Shape 18"/>
          <p:cNvSpPr/>
          <p:nvPr/>
        </p:nvSpPr>
        <p:spPr>
          <a:xfrm>
            <a:off x="4743450" y="3757138"/>
            <a:ext cx="57150" cy="707231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9"/>
          <p:cNvSpPr/>
          <p:nvPr/>
        </p:nvSpPr>
        <p:spPr>
          <a:xfrm>
            <a:off x="4743450" y="18284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4743450" y="252562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4" name="Text 21"/>
          <p:cNvSpPr/>
          <p:nvPr/>
        </p:nvSpPr>
        <p:spPr>
          <a:xfrm>
            <a:off x="4800600" y="3814288"/>
            <a:ext cx="36290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 Enzimi:</a:t>
            </a:r>
            <a:endParaRPr lang="en-US" sz="1397" dirty="0"/>
          </a:p>
        </p:txBody>
      </p:sp>
      <p:sp>
        <p:nvSpPr>
          <p:cNvPr id="25" name="Text 22"/>
          <p:cNvSpPr/>
          <p:nvPr/>
        </p:nvSpPr>
        <p:spPr>
          <a:xfrm>
            <a:off x="4800600" y="4105396"/>
            <a:ext cx="362902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Asetilkolinesteraz (AChE)</a:t>
            </a:r>
            <a:endParaRPr lang="en-US" sz="1808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857625" cy="388564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01573"/>
            <a:ext cx="36861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Muskarinik Reseptörler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692706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Metabotropik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(G-proteini kenetli) reseptörlerdir.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404179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Yavaş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ama uzun süreli etki gösterirler.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115652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Düz kaslar, kalp kası ve salgı bezlerinde bulunurlar.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657225" y="3827125"/>
            <a:ext cx="36861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Atropin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tarafından bloke edilirler.</a:t>
            </a:r>
            <a:endParaRPr lang="en-US" sz="1602" dirty="0"/>
          </a:p>
        </p:txBody>
      </p:sp>
      <p:sp>
        <p:nvSpPr>
          <p:cNvPr id="11" name="Shape 8"/>
          <p:cNvSpPr/>
          <p:nvPr/>
        </p:nvSpPr>
        <p:spPr>
          <a:xfrm>
            <a:off x="4714875" y="1115848"/>
            <a:ext cx="3857625" cy="388564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4714875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657225" y="164984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236131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657225" y="307278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657225" y="378426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7" name="Text 14"/>
          <p:cNvSpPr/>
          <p:nvPr/>
        </p:nvSpPr>
        <p:spPr>
          <a:xfrm>
            <a:off x="4800600" y="1201573"/>
            <a:ext cx="36861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Nikotinik Reseptörler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4800600" y="1692706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İyonotropik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(Ligand kapılı iyon kanalı) reseptörlerdir.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00600" y="2404179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Hızlı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kısa süreli etki gösterirler.</a:t>
            </a:r>
            <a:endParaRPr lang="en-US" sz="1602" dirty="0"/>
          </a:p>
        </p:txBody>
      </p:sp>
      <p:sp>
        <p:nvSpPr>
          <p:cNvPr id="20" name="Text 17"/>
          <p:cNvSpPr/>
          <p:nvPr/>
        </p:nvSpPr>
        <p:spPr>
          <a:xfrm>
            <a:off x="4800600" y="3115652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İskelet kası (nöromüsküler kavşak) ve otonomik ganglionlarda bulunurlar.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00600" y="4147142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Kürar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(kas gevşetici) tarafından bloke edilirler.</a:t>
            </a:r>
            <a:endParaRPr lang="en-US" sz="1602" dirty="0"/>
          </a:p>
        </p:txBody>
      </p:sp>
      <p:sp>
        <p:nvSpPr>
          <p:cNvPr id="22" name="Text 19"/>
          <p:cNvSpPr/>
          <p:nvPr/>
        </p:nvSpPr>
        <p:spPr>
          <a:xfrm>
            <a:off x="4800600" y="164984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4800600" y="236131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4" name="Text 21"/>
          <p:cNvSpPr/>
          <p:nvPr/>
        </p:nvSpPr>
        <p:spPr>
          <a:xfrm>
            <a:off x="4800600" y="307278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5" name="Text 22"/>
          <p:cNvSpPr/>
          <p:nvPr/>
        </p:nvSpPr>
        <p:spPr>
          <a:xfrm>
            <a:off x="4800600" y="410428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Asetilkolinin Fizyolojik Rolü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929063" cy="324144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01573"/>
            <a:ext cx="3757613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Fizyolojik İşlevler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721281"/>
            <a:ext cx="375761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 ve Bellek: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Serebral korteks ve hipokampusta bilişsel işlemler.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752772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Motor Kontrol: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Nöromüsküler kavşakta kasılmayı sağlar.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464244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Otonom Sistem: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Parasempatik sistemin ana nörotransmiteridir.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43438" y="1115848"/>
            <a:ext cx="3929063" cy="324144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43438" y="1115848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167841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57225" y="270990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342138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29163" y="1201573"/>
            <a:ext cx="3757613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</a:t>
            </a:r>
            <a:endParaRPr lang="en-US" sz="2016" dirty="0"/>
          </a:p>
        </p:txBody>
      </p:sp>
      <p:sp>
        <p:nvSpPr>
          <p:cNvPr id="16" name="Shape 13"/>
          <p:cNvSpPr/>
          <p:nvPr/>
        </p:nvSpPr>
        <p:spPr>
          <a:xfrm>
            <a:off x="4729163" y="1778431"/>
            <a:ext cx="3757613" cy="101368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729163" y="1778431"/>
            <a:ext cx="57150" cy="101368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4800600" y="1849868"/>
            <a:ext cx="361473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Alzheimer Hastalığı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00600" y="2160622"/>
            <a:ext cx="3614738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 üreten nöron kaybı görülür; tedavide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AChE inhibitörleri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kullanılır.</a:t>
            </a:r>
            <a:endParaRPr lang="en-US" sz="1486" dirty="0"/>
          </a:p>
        </p:txBody>
      </p:sp>
      <p:sp>
        <p:nvSpPr>
          <p:cNvPr id="20" name="Shape 17"/>
          <p:cNvSpPr/>
          <p:nvPr/>
        </p:nvSpPr>
        <p:spPr>
          <a:xfrm>
            <a:off x="4729163" y="2920705"/>
            <a:ext cx="3757613" cy="1293716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1" name="Shape 18"/>
          <p:cNvSpPr/>
          <p:nvPr/>
        </p:nvSpPr>
        <p:spPr>
          <a:xfrm>
            <a:off x="4729163" y="2920705"/>
            <a:ext cx="57150" cy="1293716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9"/>
          <p:cNvSpPr/>
          <p:nvPr/>
        </p:nvSpPr>
        <p:spPr>
          <a:xfrm>
            <a:off x="4800600" y="2992143"/>
            <a:ext cx="361473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Myastenia Gravis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00600" y="3302896"/>
            <a:ext cx="3614738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Nikotinik reseptörlere karşı otoantikorlar sonucu ortaya çıkan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kas güçsüzlüğü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486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Histamin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871913" cy="304524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87191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42938" y="1187286"/>
            <a:ext cx="3729038" cy="753666"/>
          </a:xfrm>
          <a:prstGeom prst="rect">
            <a:avLst/>
          </a:prstGeom>
          <a:noFill/>
          <a:ln/>
        </p:spPr>
        <p:txBody>
          <a:bodyPr wrap="squar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Özellikler ve Reseptörler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42938" y="2055251"/>
            <a:ext cx="1764506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hipotalamusta sentezlenir.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42938" y="3072454"/>
            <a:ext cx="1764506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H1 ve H2: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Genellikle eksitatör.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2607469" y="2055251"/>
            <a:ext cx="1764506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H3: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Presinaptik otoreseptör.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14863" y="1115848"/>
            <a:ext cx="3957638" cy="372847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14863" y="1115848"/>
            <a:ext cx="39576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42938" y="201238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42938" y="302959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42938" y="2055251"/>
            <a:ext cx="2087761" cy="197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686300" y="1187286"/>
            <a:ext cx="3814763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Fizyolojik Rol ve Klinik Önem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686300" y="1721281"/>
            <a:ext cx="1414463" cy="1280071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Kortikal uyanıklık (arousal) sağlar.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686300" y="3058502"/>
            <a:ext cx="1414463" cy="160008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Uyku-uyanıklık döngüsü ve iştah düzenlenir.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6215063" y="1721281"/>
            <a:ext cx="2286000" cy="1575895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6215063" y="1721281"/>
            <a:ext cx="57150" cy="157589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686300" y="167841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686300" y="301563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6286500" y="1792718"/>
            <a:ext cx="2143125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Not: Antihistaminikler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6286500" y="2385650"/>
            <a:ext cx="2143125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kuşak H1 blokerleri BBB'yi geçip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belirgin sedasyon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yapabilir.</a:t>
            </a:r>
            <a:endParaRPr lang="en-US" sz="1486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Katekolamin Sentez Yolağı Özeti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1902023" y="1158711"/>
            <a:ext cx="1571625" cy="3875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1902023" y="1158711"/>
            <a:ext cx="1571625" cy="387548"/>
          </a:xfrm>
          <a:prstGeom prst="rect">
            <a:avLst/>
          </a:prstGeom>
          <a:noFill/>
          <a:ln/>
        </p:spPr>
        <p:txBody>
          <a:bodyPr wrap="none" lIns="306197" tIns="51054" rIns="306197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Tirozin</a:t>
            </a:r>
            <a:endParaRPr lang="en-US" sz="1808" dirty="0"/>
          </a:p>
        </p:txBody>
      </p:sp>
      <p:sp>
        <p:nvSpPr>
          <p:cNvPr id="6" name="Text 3"/>
          <p:cNvSpPr/>
          <p:nvPr/>
        </p:nvSpPr>
        <p:spPr>
          <a:xfrm>
            <a:off x="1642170" y="1620376"/>
            <a:ext cx="128588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↓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1842195" y="1589122"/>
            <a:ext cx="1891308" cy="319683"/>
          </a:xfrm>
          <a:prstGeom prst="rect">
            <a:avLst/>
          </a:prstGeom>
          <a:solidFill>
            <a:srgbClr val="F9F9F9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842195" y="1589122"/>
            <a:ext cx="1891308" cy="319683"/>
          </a:xfrm>
          <a:prstGeom prst="rect">
            <a:avLst/>
          </a:prstGeom>
          <a:noFill/>
          <a:ln/>
        </p:spPr>
        <p:txBody>
          <a:bodyPr wrap="none" lIns="102108" tIns="34036" rIns="102108" bIns="34036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Tirozin Hidroksilaz</a:t>
            </a:r>
            <a:endParaRPr lang="en-US" sz="1397" dirty="0"/>
          </a:p>
        </p:txBody>
      </p:sp>
      <p:sp>
        <p:nvSpPr>
          <p:cNvPr id="9" name="Shape 6"/>
          <p:cNvSpPr/>
          <p:nvPr/>
        </p:nvSpPr>
        <p:spPr>
          <a:xfrm>
            <a:off x="1902023" y="1951667"/>
            <a:ext cx="1571625" cy="3875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1902023" y="1951667"/>
            <a:ext cx="1571625" cy="387548"/>
          </a:xfrm>
          <a:prstGeom prst="rect">
            <a:avLst/>
          </a:prstGeom>
          <a:noFill/>
          <a:ln/>
        </p:spPr>
        <p:txBody>
          <a:bodyPr wrap="none" lIns="306197" tIns="51054" rIns="306197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L-DOPA</a:t>
            </a:r>
            <a:endParaRPr lang="en-US" sz="1808" dirty="0"/>
          </a:p>
        </p:txBody>
      </p:sp>
      <p:sp>
        <p:nvSpPr>
          <p:cNvPr id="11" name="Text 8"/>
          <p:cNvSpPr/>
          <p:nvPr/>
        </p:nvSpPr>
        <p:spPr>
          <a:xfrm>
            <a:off x="1567160" y="2413332"/>
            <a:ext cx="128588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↓</a:t>
            </a:r>
            <a:endParaRPr lang="en-US" sz="1808" dirty="0"/>
          </a:p>
        </p:txBody>
      </p:sp>
      <p:sp>
        <p:nvSpPr>
          <p:cNvPr id="12" name="Shape 9"/>
          <p:cNvSpPr/>
          <p:nvPr/>
        </p:nvSpPr>
        <p:spPr>
          <a:xfrm>
            <a:off x="1767185" y="2382078"/>
            <a:ext cx="2041327" cy="319683"/>
          </a:xfrm>
          <a:prstGeom prst="rect">
            <a:avLst/>
          </a:prstGeom>
          <a:solidFill>
            <a:srgbClr val="F9F9F9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767185" y="2382078"/>
            <a:ext cx="2041327" cy="319683"/>
          </a:xfrm>
          <a:prstGeom prst="rect">
            <a:avLst/>
          </a:prstGeom>
          <a:noFill/>
          <a:ln/>
        </p:spPr>
        <p:txBody>
          <a:bodyPr wrap="none" lIns="102108" tIns="34036" rIns="102108" bIns="34036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 Dekarboksilaz</a:t>
            </a:r>
            <a:endParaRPr lang="en-US" sz="1397" dirty="0"/>
          </a:p>
        </p:txBody>
      </p:sp>
      <p:sp>
        <p:nvSpPr>
          <p:cNvPr id="14" name="Shape 11"/>
          <p:cNvSpPr/>
          <p:nvPr/>
        </p:nvSpPr>
        <p:spPr>
          <a:xfrm>
            <a:off x="1902023" y="2744623"/>
            <a:ext cx="1571625" cy="3875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1902023" y="2744623"/>
            <a:ext cx="1571625" cy="387548"/>
          </a:xfrm>
          <a:prstGeom prst="rect">
            <a:avLst/>
          </a:prstGeom>
          <a:noFill/>
          <a:ln/>
        </p:spPr>
        <p:txBody>
          <a:bodyPr wrap="none" lIns="306197" tIns="51054" rIns="306197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1454646" y="3206288"/>
            <a:ext cx="128588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↓</a:t>
            </a:r>
            <a:endParaRPr lang="en-US" sz="1808" dirty="0"/>
          </a:p>
        </p:txBody>
      </p:sp>
      <p:sp>
        <p:nvSpPr>
          <p:cNvPr id="17" name="Shape 14"/>
          <p:cNvSpPr/>
          <p:nvPr/>
        </p:nvSpPr>
        <p:spPr>
          <a:xfrm>
            <a:off x="1654671" y="3175034"/>
            <a:ext cx="2266355" cy="319683"/>
          </a:xfrm>
          <a:prstGeom prst="rect">
            <a:avLst/>
          </a:prstGeom>
          <a:solidFill>
            <a:srgbClr val="F9F9F9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1654671" y="3175034"/>
            <a:ext cx="2266355" cy="319683"/>
          </a:xfrm>
          <a:prstGeom prst="rect">
            <a:avLst/>
          </a:prstGeom>
          <a:noFill/>
          <a:ln/>
        </p:spPr>
        <p:txBody>
          <a:bodyPr wrap="none" lIns="102108" tIns="34036" rIns="102108" bIns="34036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 β-Hidroksilaz</a:t>
            </a:r>
            <a:endParaRPr lang="en-US" sz="1397" dirty="0"/>
          </a:p>
        </p:txBody>
      </p:sp>
      <p:sp>
        <p:nvSpPr>
          <p:cNvPr id="19" name="Shape 16"/>
          <p:cNvSpPr/>
          <p:nvPr/>
        </p:nvSpPr>
        <p:spPr>
          <a:xfrm>
            <a:off x="4929188" y="1158711"/>
            <a:ext cx="2009180" cy="3875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0" name="Text 17"/>
          <p:cNvSpPr/>
          <p:nvPr/>
        </p:nvSpPr>
        <p:spPr>
          <a:xfrm>
            <a:off x="4929188" y="1158711"/>
            <a:ext cx="2009180" cy="387548"/>
          </a:xfrm>
          <a:prstGeom prst="rect">
            <a:avLst/>
          </a:prstGeom>
          <a:noFill/>
          <a:ln/>
        </p:spPr>
        <p:txBody>
          <a:bodyPr wrap="none" lIns="306197" tIns="51054" rIns="306197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4192488" y="1620376"/>
            <a:ext cx="128588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↓</a:t>
            </a:r>
            <a:endParaRPr lang="en-US" sz="1808" dirty="0"/>
          </a:p>
        </p:txBody>
      </p:sp>
      <p:sp>
        <p:nvSpPr>
          <p:cNvPr id="22" name="Shape 19"/>
          <p:cNvSpPr/>
          <p:nvPr/>
        </p:nvSpPr>
        <p:spPr>
          <a:xfrm>
            <a:off x="4392513" y="1589122"/>
            <a:ext cx="3282553" cy="319683"/>
          </a:xfrm>
          <a:prstGeom prst="rect">
            <a:avLst/>
          </a:prstGeom>
          <a:solidFill>
            <a:srgbClr val="F9F9F9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4392513" y="1589122"/>
            <a:ext cx="3282553" cy="319683"/>
          </a:xfrm>
          <a:prstGeom prst="rect">
            <a:avLst/>
          </a:prstGeom>
          <a:noFill/>
          <a:ln/>
        </p:spPr>
        <p:txBody>
          <a:bodyPr wrap="none" lIns="102108" tIns="34036" rIns="102108" bIns="34036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Feniletanolamin N-metiltransferaz</a:t>
            </a:r>
            <a:endParaRPr lang="en-US" sz="1397" dirty="0"/>
          </a:p>
        </p:txBody>
      </p:sp>
      <p:sp>
        <p:nvSpPr>
          <p:cNvPr id="24" name="Shape 21"/>
          <p:cNvSpPr/>
          <p:nvPr/>
        </p:nvSpPr>
        <p:spPr>
          <a:xfrm>
            <a:off x="5120283" y="1951667"/>
            <a:ext cx="1626989" cy="3875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5" name="Text 22"/>
          <p:cNvSpPr/>
          <p:nvPr/>
        </p:nvSpPr>
        <p:spPr>
          <a:xfrm>
            <a:off x="5120283" y="1951667"/>
            <a:ext cx="1626989" cy="387548"/>
          </a:xfrm>
          <a:prstGeom prst="rect">
            <a:avLst/>
          </a:prstGeom>
          <a:noFill/>
          <a:ln/>
        </p:spPr>
        <p:txBody>
          <a:bodyPr wrap="none" lIns="306197" tIns="51054" rIns="306197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Adrenalin</a:t>
            </a:r>
            <a:endParaRPr lang="en-US" sz="1808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Amin Nörotransmiterler Özeti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35769" y="1237292"/>
            <a:ext cx="1753791" cy="425751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435769" y="1237292"/>
            <a:ext cx="1753791" cy="425751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</a:t>
            </a:r>
            <a:endParaRPr lang="en-US" sz="1602" dirty="0"/>
          </a:p>
        </p:txBody>
      </p:sp>
      <p:sp>
        <p:nvSpPr>
          <p:cNvPr id="6" name="Shape 3"/>
          <p:cNvSpPr/>
          <p:nvPr/>
        </p:nvSpPr>
        <p:spPr>
          <a:xfrm>
            <a:off x="2182416" y="1237292"/>
            <a:ext cx="1777008" cy="425751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2182416" y="1237292"/>
            <a:ext cx="1777008" cy="425751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Kaynağı</a:t>
            </a:r>
            <a:endParaRPr lang="en-US" sz="1602" dirty="0"/>
          </a:p>
        </p:txBody>
      </p:sp>
      <p:sp>
        <p:nvSpPr>
          <p:cNvPr id="8" name="Shape 5"/>
          <p:cNvSpPr/>
          <p:nvPr/>
        </p:nvSpPr>
        <p:spPr>
          <a:xfrm>
            <a:off x="3952280" y="1237292"/>
            <a:ext cx="3009305" cy="425751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952280" y="1237292"/>
            <a:ext cx="3009305" cy="425751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İşlev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6961584" y="1237292"/>
            <a:ext cx="2905720" cy="425751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961584" y="1237292"/>
            <a:ext cx="2905720" cy="425751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</a:t>
            </a:r>
            <a:endParaRPr lang="en-US" sz="1602" dirty="0"/>
          </a:p>
        </p:txBody>
      </p:sp>
      <p:sp>
        <p:nvSpPr>
          <p:cNvPr id="12" name="Text 9"/>
          <p:cNvSpPr/>
          <p:nvPr/>
        </p:nvSpPr>
        <p:spPr>
          <a:xfrm>
            <a:off x="435769" y="1648755"/>
            <a:ext cx="1739503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endParaRPr lang="en-US" sz="1397" dirty="0"/>
          </a:p>
        </p:txBody>
      </p:sp>
      <p:sp>
        <p:nvSpPr>
          <p:cNvPr id="13" name="Text 10"/>
          <p:cNvSpPr/>
          <p:nvPr/>
        </p:nvSpPr>
        <p:spPr>
          <a:xfrm>
            <a:off x="2175272" y="1648755"/>
            <a:ext cx="1777008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Tirozin</a:t>
            </a:r>
            <a:endParaRPr lang="en-US" sz="1486" dirty="0"/>
          </a:p>
        </p:txBody>
      </p:sp>
      <p:sp>
        <p:nvSpPr>
          <p:cNvPr id="14" name="Text 11"/>
          <p:cNvSpPr/>
          <p:nvPr/>
        </p:nvSpPr>
        <p:spPr>
          <a:xfrm>
            <a:off x="3952280" y="1648755"/>
            <a:ext cx="3009305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Motor kontrol, Ödül, Motivasyon</a:t>
            </a:r>
            <a:endParaRPr lang="en-US" sz="1486" dirty="0"/>
          </a:p>
        </p:txBody>
      </p:sp>
      <p:sp>
        <p:nvSpPr>
          <p:cNvPr id="15" name="Text 12"/>
          <p:cNvSpPr/>
          <p:nvPr/>
        </p:nvSpPr>
        <p:spPr>
          <a:xfrm>
            <a:off x="6961584" y="1648755"/>
            <a:ext cx="2905720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Parkinson, Şizofreni, Bağımlılık</a:t>
            </a:r>
            <a:endParaRPr lang="en-US" sz="1486" dirty="0"/>
          </a:p>
        </p:txBody>
      </p:sp>
      <p:sp>
        <p:nvSpPr>
          <p:cNvPr id="16" name="Shape 13"/>
          <p:cNvSpPr/>
          <p:nvPr/>
        </p:nvSpPr>
        <p:spPr>
          <a:xfrm>
            <a:off x="435769" y="2037364"/>
            <a:ext cx="9431536" cy="388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Text 14"/>
          <p:cNvSpPr/>
          <p:nvPr/>
        </p:nvSpPr>
        <p:spPr>
          <a:xfrm>
            <a:off x="435769" y="2037364"/>
            <a:ext cx="1739503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2175272" y="2037364"/>
            <a:ext cx="1777008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endParaRPr lang="en-US" sz="1486" dirty="0"/>
          </a:p>
        </p:txBody>
      </p:sp>
      <p:sp>
        <p:nvSpPr>
          <p:cNvPr id="19" name="Text 16"/>
          <p:cNvSpPr/>
          <p:nvPr/>
        </p:nvSpPr>
        <p:spPr>
          <a:xfrm>
            <a:off x="3952280" y="2037364"/>
            <a:ext cx="3009305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Dikkat, Uyanıklık, Stres yanıtı</a:t>
            </a:r>
            <a:endParaRPr lang="en-US" sz="1486" dirty="0"/>
          </a:p>
        </p:txBody>
      </p:sp>
      <p:sp>
        <p:nvSpPr>
          <p:cNvPr id="20" name="Text 17"/>
          <p:cNvSpPr/>
          <p:nvPr/>
        </p:nvSpPr>
        <p:spPr>
          <a:xfrm>
            <a:off x="6961584" y="2037364"/>
            <a:ext cx="2905720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Anksiyete, Panik Bozukluk</a:t>
            </a:r>
            <a:endParaRPr lang="en-US" sz="1486" dirty="0"/>
          </a:p>
        </p:txBody>
      </p:sp>
      <p:sp>
        <p:nvSpPr>
          <p:cNvPr id="21" name="Text 18"/>
          <p:cNvSpPr/>
          <p:nvPr/>
        </p:nvSpPr>
        <p:spPr>
          <a:xfrm>
            <a:off x="435769" y="2425973"/>
            <a:ext cx="1739503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</a:t>
            </a:r>
            <a:endParaRPr lang="en-US" sz="1397" dirty="0"/>
          </a:p>
        </p:txBody>
      </p:sp>
      <p:sp>
        <p:nvSpPr>
          <p:cNvPr id="22" name="Text 19"/>
          <p:cNvSpPr/>
          <p:nvPr/>
        </p:nvSpPr>
        <p:spPr>
          <a:xfrm>
            <a:off x="2175272" y="2425973"/>
            <a:ext cx="1777008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Triptofan</a:t>
            </a:r>
            <a:endParaRPr lang="en-US" sz="1486" dirty="0"/>
          </a:p>
        </p:txBody>
      </p:sp>
      <p:sp>
        <p:nvSpPr>
          <p:cNvPr id="23" name="Text 20"/>
          <p:cNvSpPr/>
          <p:nvPr/>
        </p:nvSpPr>
        <p:spPr>
          <a:xfrm>
            <a:off x="3952280" y="2425973"/>
            <a:ext cx="3009305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Duygudurum, Uyku, İştah</a:t>
            </a:r>
            <a:endParaRPr lang="en-US" sz="1486" dirty="0"/>
          </a:p>
        </p:txBody>
      </p:sp>
      <p:sp>
        <p:nvSpPr>
          <p:cNvPr id="24" name="Text 21"/>
          <p:cNvSpPr/>
          <p:nvPr/>
        </p:nvSpPr>
        <p:spPr>
          <a:xfrm>
            <a:off x="6961584" y="2425973"/>
            <a:ext cx="2905720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Depresyon, Anksiyete</a:t>
            </a:r>
            <a:endParaRPr lang="en-US" sz="1486" dirty="0"/>
          </a:p>
        </p:txBody>
      </p:sp>
      <p:sp>
        <p:nvSpPr>
          <p:cNvPr id="25" name="Shape 22"/>
          <p:cNvSpPr/>
          <p:nvPr/>
        </p:nvSpPr>
        <p:spPr>
          <a:xfrm>
            <a:off x="435769" y="2814582"/>
            <a:ext cx="9431536" cy="388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6" name="Text 23"/>
          <p:cNvSpPr/>
          <p:nvPr/>
        </p:nvSpPr>
        <p:spPr>
          <a:xfrm>
            <a:off x="435769" y="2814582"/>
            <a:ext cx="1739503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</a:t>
            </a:r>
            <a:endParaRPr lang="en-US" sz="1397" dirty="0"/>
          </a:p>
        </p:txBody>
      </p:sp>
      <p:sp>
        <p:nvSpPr>
          <p:cNvPr id="27" name="Text 24"/>
          <p:cNvSpPr/>
          <p:nvPr/>
        </p:nvSpPr>
        <p:spPr>
          <a:xfrm>
            <a:off x="2175272" y="2814582"/>
            <a:ext cx="1777008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Kolin + Asetil-CoA</a:t>
            </a:r>
            <a:endParaRPr lang="en-US" sz="1486" dirty="0"/>
          </a:p>
        </p:txBody>
      </p:sp>
      <p:sp>
        <p:nvSpPr>
          <p:cNvPr id="28" name="Text 25"/>
          <p:cNvSpPr/>
          <p:nvPr/>
        </p:nvSpPr>
        <p:spPr>
          <a:xfrm>
            <a:off x="3952280" y="2814582"/>
            <a:ext cx="3009305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Öğrenme, Bellek, Kas kasılması</a:t>
            </a:r>
            <a:endParaRPr lang="en-US" sz="1486" dirty="0"/>
          </a:p>
        </p:txBody>
      </p:sp>
      <p:sp>
        <p:nvSpPr>
          <p:cNvPr id="29" name="Text 26"/>
          <p:cNvSpPr/>
          <p:nvPr/>
        </p:nvSpPr>
        <p:spPr>
          <a:xfrm>
            <a:off x="6961584" y="2814582"/>
            <a:ext cx="2905720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Alzheimer, Myastenia Gravis</a:t>
            </a:r>
            <a:endParaRPr lang="en-US" sz="1486" dirty="0"/>
          </a:p>
        </p:txBody>
      </p:sp>
      <p:sp>
        <p:nvSpPr>
          <p:cNvPr id="30" name="Text 27"/>
          <p:cNvSpPr/>
          <p:nvPr/>
        </p:nvSpPr>
        <p:spPr>
          <a:xfrm>
            <a:off x="435769" y="3203191"/>
            <a:ext cx="1739503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Histamin</a:t>
            </a:r>
            <a:endParaRPr lang="en-US" sz="1397" dirty="0"/>
          </a:p>
        </p:txBody>
      </p:sp>
      <p:sp>
        <p:nvSpPr>
          <p:cNvPr id="31" name="Text 28"/>
          <p:cNvSpPr/>
          <p:nvPr/>
        </p:nvSpPr>
        <p:spPr>
          <a:xfrm>
            <a:off x="2175272" y="3203191"/>
            <a:ext cx="1777008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Histidin</a:t>
            </a:r>
            <a:endParaRPr lang="en-US" sz="1486" dirty="0"/>
          </a:p>
        </p:txBody>
      </p:sp>
      <p:sp>
        <p:nvSpPr>
          <p:cNvPr id="32" name="Text 29"/>
          <p:cNvSpPr/>
          <p:nvPr/>
        </p:nvSpPr>
        <p:spPr>
          <a:xfrm>
            <a:off x="3952280" y="3203191"/>
            <a:ext cx="3009305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Uyanıklık, Alerjik yanıt</a:t>
            </a:r>
            <a:endParaRPr lang="en-US" sz="1486" dirty="0"/>
          </a:p>
        </p:txBody>
      </p:sp>
      <p:sp>
        <p:nvSpPr>
          <p:cNvPr id="33" name="Text 30"/>
          <p:cNvSpPr/>
          <p:nvPr/>
        </p:nvSpPr>
        <p:spPr>
          <a:xfrm>
            <a:off x="6961584" y="3203191"/>
            <a:ext cx="2905720" cy="388609"/>
          </a:xfrm>
          <a:prstGeom prst="rect">
            <a:avLst/>
          </a:prstGeom>
          <a:noFill/>
          <a:ln/>
        </p:spPr>
        <p:txBody>
          <a:bodyPr wrap="none" lIns="102108" tIns="68072" rIns="102108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 düzeni, Alerji</a:t>
            </a:r>
            <a:endParaRPr lang="en-US" sz="1486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Amino Asit Yapılı Nöromediyatörler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929063" cy="36107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42938" y="1258723"/>
            <a:ext cx="378618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İnhibitör (Baskılayıcı)</a:t>
            </a:r>
            <a:endParaRPr lang="en-US" sz="2016" dirty="0"/>
          </a:p>
        </p:txBody>
      </p:sp>
      <p:sp>
        <p:nvSpPr>
          <p:cNvPr id="7" name="Shape 4"/>
          <p:cNvSpPr/>
          <p:nvPr/>
        </p:nvSpPr>
        <p:spPr>
          <a:xfrm>
            <a:off x="642938" y="1871300"/>
            <a:ext cx="3786188" cy="135622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8" name="Shape 5"/>
          <p:cNvSpPr/>
          <p:nvPr/>
        </p:nvSpPr>
        <p:spPr>
          <a:xfrm>
            <a:off x="642938" y="1871300"/>
            <a:ext cx="57150" cy="135622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9" name="Text 6"/>
          <p:cNvSpPr/>
          <p:nvPr/>
        </p:nvSpPr>
        <p:spPr>
          <a:xfrm>
            <a:off x="714375" y="1942737"/>
            <a:ext cx="3643313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714375" y="2315998"/>
            <a:ext cx="3643313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Gama-Aminobutirik Asit. Beyindeki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inhibitör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nörotransmiterdir. SSS'deki sinapsların büyük kısmında görev alır.</a:t>
            </a:r>
            <a:endParaRPr lang="en-US" sz="1486" dirty="0"/>
          </a:p>
        </p:txBody>
      </p:sp>
      <p:sp>
        <p:nvSpPr>
          <p:cNvPr id="11" name="Shape 8"/>
          <p:cNvSpPr/>
          <p:nvPr/>
        </p:nvSpPr>
        <p:spPr>
          <a:xfrm>
            <a:off x="642938" y="3313249"/>
            <a:ext cx="3786188" cy="135622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2" name="Shape 9"/>
          <p:cNvSpPr/>
          <p:nvPr/>
        </p:nvSpPr>
        <p:spPr>
          <a:xfrm>
            <a:off x="642938" y="3313249"/>
            <a:ext cx="57150" cy="135622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3" name="Text 10"/>
          <p:cNvSpPr/>
          <p:nvPr/>
        </p:nvSpPr>
        <p:spPr>
          <a:xfrm>
            <a:off x="714375" y="3384686"/>
            <a:ext cx="3643313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Glisin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714375" y="3757947"/>
            <a:ext cx="3643313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Özellikle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alt beyin sapında görev yapan ana inhibitör nörotransmiterdir.</a:t>
            </a:r>
            <a:endParaRPr lang="en-US" sz="1486" dirty="0"/>
          </a:p>
        </p:txBody>
      </p:sp>
      <p:sp>
        <p:nvSpPr>
          <p:cNvPr id="15" name="Shape 12"/>
          <p:cNvSpPr/>
          <p:nvPr/>
        </p:nvSpPr>
        <p:spPr>
          <a:xfrm>
            <a:off x="4643438" y="1187286"/>
            <a:ext cx="3929063" cy="36107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6" name="Shape 13"/>
          <p:cNvSpPr/>
          <p:nvPr/>
        </p:nvSpPr>
        <p:spPr>
          <a:xfrm>
            <a:off x="4643438" y="1187286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4714875" y="1258723"/>
            <a:ext cx="378618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 (Uyarıcı)</a:t>
            </a:r>
            <a:endParaRPr lang="en-US" sz="2016" dirty="0"/>
          </a:p>
        </p:txBody>
      </p:sp>
      <p:sp>
        <p:nvSpPr>
          <p:cNvPr id="18" name="Shape 15"/>
          <p:cNvSpPr/>
          <p:nvPr/>
        </p:nvSpPr>
        <p:spPr>
          <a:xfrm>
            <a:off x="4714875" y="1871300"/>
            <a:ext cx="3786188" cy="135622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714875" y="1871300"/>
            <a:ext cx="57150" cy="135622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786313" y="1942737"/>
            <a:ext cx="3643313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4786313" y="2315998"/>
            <a:ext cx="3643313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Glutamik Asit. Beyindeki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eksitatör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nörotransmiterdir. Öğrenme ve bellek süreçlerinde kritik rol oynar.</a:t>
            </a:r>
            <a:endParaRPr lang="en-US" sz="1486" dirty="0"/>
          </a:p>
        </p:txBody>
      </p:sp>
      <p:sp>
        <p:nvSpPr>
          <p:cNvPr id="22" name="Shape 19"/>
          <p:cNvSpPr/>
          <p:nvPr/>
        </p:nvSpPr>
        <p:spPr>
          <a:xfrm>
            <a:off x="4714875" y="3313249"/>
            <a:ext cx="3786188" cy="135622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3" name="Shape 20"/>
          <p:cNvSpPr/>
          <p:nvPr/>
        </p:nvSpPr>
        <p:spPr>
          <a:xfrm>
            <a:off x="4714875" y="3313249"/>
            <a:ext cx="57150" cy="135622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4" name="Text 21"/>
          <p:cNvSpPr/>
          <p:nvPr/>
        </p:nvSpPr>
        <p:spPr>
          <a:xfrm>
            <a:off x="4786313" y="3384686"/>
            <a:ext cx="3643313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Aspartat</a:t>
            </a:r>
            <a:endParaRPr lang="en-US" sz="1808" dirty="0"/>
          </a:p>
        </p:txBody>
      </p:sp>
      <p:sp>
        <p:nvSpPr>
          <p:cNvPr id="25" name="Text 22"/>
          <p:cNvSpPr/>
          <p:nvPr/>
        </p:nvSpPr>
        <p:spPr>
          <a:xfrm>
            <a:off x="4786313" y="3757947"/>
            <a:ext cx="3643313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yaygın olarak bulunan diğer önemli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amino asit yapılı nörotransmiterdir.</a:t>
            </a:r>
            <a:endParaRPr lang="en-US" sz="1486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 Sentezi ve Yıkımı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0" y="1130136"/>
            <a:ext cx="9144000" cy="603647"/>
          </a:xfrm>
          <a:prstGeom prst="rect">
            <a:avLst/>
          </a:prstGeom>
          <a:noFill/>
          <a:ln/>
        </p:spPr>
        <p:txBody>
          <a:bodyPr wrap="square" lIns="680339" tIns="0" rIns="680339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Gama-Aminobütirik Asit (GABA), beynin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inhibitör (baskılayıcı)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nörotransmiteridir.</a:t>
            </a:r>
            <a:endParaRPr lang="en-US" sz="1808" dirty="0"/>
          </a:p>
        </p:txBody>
      </p:sp>
      <p:sp>
        <p:nvSpPr>
          <p:cNvPr id="5" name="Shape 2"/>
          <p:cNvSpPr/>
          <p:nvPr/>
        </p:nvSpPr>
        <p:spPr>
          <a:xfrm>
            <a:off x="428625" y="1819508"/>
            <a:ext cx="4057650" cy="251270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6" name="Shape 3"/>
          <p:cNvSpPr/>
          <p:nvPr/>
        </p:nvSpPr>
        <p:spPr>
          <a:xfrm>
            <a:off x="428625" y="1819508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7" name="Text 4"/>
          <p:cNvSpPr/>
          <p:nvPr/>
        </p:nvSpPr>
        <p:spPr>
          <a:xfrm>
            <a:off x="514350" y="1905233"/>
            <a:ext cx="38862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</a:t>
            </a:r>
            <a:endParaRPr lang="en-US" sz="2016" dirty="0"/>
          </a:p>
        </p:txBody>
      </p:sp>
      <p:sp>
        <p:nvSpPr>
          <p:cNvPr id="8" name="Text 5"/>
          <p:cNvSpPr/>
          <p:nvPr/>
        </p:nvSpPr>
        <p:spPr>
          <a:xfrm>
            <a:off x="514350" y="2503522"/>
            <a:ext cx="38862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Öncül madde olan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Glutamat'tan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sentezlenir.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514350" y="3186419"/>
            <a:ext cx="38862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için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B6 Vitamini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kofaktör olarak gereklidir.</a:t>
            </a:r>
            <a:endParaRPr lang="en-US" sz="1602" dirty="0"/>
          </a:p>
        </p:txBody>
      </p:sp>
      <p:sp>
        <p:nvSpPr>
          <p:cNvPr id="12" name="Text 9"/>
          <p:cNvSpPr/>
          <p:nvPr/>
        </p:nvSpPr>
        <p:spPr>
          <a:xfrm>
            <a:off x="514350" y="246065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514350" y="314355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Shape 13"/>
          <p:cNvSpPr/>
          <p:nvPr/>
        </p:nvSpPr>
        <p:spPr>
          <a:xfrm>
            <a:off x="4657725" y="1819508"/>
            <a:ext cx="4057650" cy="251270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Shape 14"/>
          <p:cNvSpPr/>
          <p:nvPr/>
        </p:nvSpPr>
        <p:spPr>
          <a:xfrm>
            <a:off x="4657725" y="1819508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Text 15"/>
          <p:cNvSpPr/>
          <p:nvPr/>
        </p:nvSpPr>
        <p:spPr>
          <a:xfrm>
            <a:off x="4743450" y="1905233"/>
            <a:ext cx="38862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</a:t>
            </a:r>
            <a:endParaRPr lang="en-US" sz="2016" dirty="0"/>
          </a:p>
        </p:txBody>
      </p:sp>
      <p:sp>
        <p:nvSpPr>
          <p:cNvPr id="19" name="Text 16"/>
          <p:cNvSpPr/>
          <p:nvPr/>
        </p:nvSpPr>
        <p:spPr>
          <a:xfrm>
            <a:off x="4743450" y="2503522"/>
            <a:ext cx="38862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 aralığından nöronlara ve glia hücrelerine geri alınarak yıkılır.</a:t>
            </a:r>
            <a:endParaRPr lang="en-US" sz="1602" dirty="0"/>
          </a:p>
        </p:txBody>
      </p:sp>
      <p:sp>
        <p:nvSpPr>
          <p:cNvPr id="20" name="Text 17"/>
          <p:cNvSpPr/>
          <p:nvPr/>
        </p:nvSpPr>
        <p:spPr>
          <a:xfrm>
            <a:off x="4743450" y="3506437"/>
            <a:ext cx="38862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Yıkım ürünü süksinik semialdehittir.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743450" y="246065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4" name="Text 21"/>
          <p:cNvSpPr/>
          <p:nvPr/>
        </p:nvSpPr>
        <p:spPr>
          <a:xfrm>
            <a:off x="4743450" y="346357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 Sinaps Farmakolojisi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93344" cy="373082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57150" cy="373082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42938" y="1258723"/>
            <a:ext cx="3750469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 Etkileşim Noktaları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642938" y="1617697"/>
            <a:ext cx="3750469" cy="1000125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 ve Barbitüratlar: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GABA-A reseptörüne bağlanarak klorür (Cl-) kanalının açılmasını kolaylaştırırlar.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642938" y="2674972"/>
            <a:ext cx="3750469" cy="750094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Tiagabin: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GABA'nın sinaps aralığından geri alınmasını (re-uptake) inhibe ederek etkisini uzatır.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642938" y="3482215"/>
            <a:ext cx="3750469" cy="750094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Vigabatrin: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GABA'yı yıkan GABA-T enzimini inhibe ederek GABA miktarını artırır.</a:t>
            </a:r>
            <a:endParaRPr lang="en-US" sz="1397" dirty="0"/>
          </a:p>
        </p:txBody>
      </p:sp>
      <p:sp>
        <p:nvSpPr>
          <p:cNvPr id="10" name="Text 7"/>
          <p:cNvSpPr/>
          <p:nvPr/>
        </p:nvSpPr>
        <p:spPr>
          <a:xfrm>
            <a:off x="642938" y="4289459"/>
            <a:ext cx="3750469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Baklofen: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GABA-B reseptörlerini uyararak kas gevşetici etki gösterir.</a:t>
            </a:r>
            <a:endParaRPr lang="en-US" sz="1397" dirty="0"/>
          </a:p>
        </p:txBody>
      </p:sp>
      <p:sp>
        <p:nvSpPr>
          <p:cNvPr id="11" name="Text 8"/>
          <p:cNvSpPr/>
          <p:nvPr/>
        </p:nvSpPr>
        <p:spPr>
          <a:xfrm>
            <a:off x="642938" y="1574834"/>
            <a:ext cx="87511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12" name="Text 9"/>
          <p:cNvSpPr/>
          <p:nvPr/>
        </p:nvSpPr>
        <p:spPr>
          <a:xfrm>
            <a:off x="642938" y="2632109"/>
            <a:ext cx="87511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13" name="Text 10"/>
          <p:cNvSpPr/>
          <p:nvPr/>
        </p:nvSpPr>
        <p:spPr>
          <a:xfrm>
            <a:off x="642938" y="3439353"/>
            <a:ext cx="87511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14" name="Text 11"/>
          <p:cNvSpPr/>
          <p:nvPr/>
        </p:nvSpPr>
        <p:spPr>
          <a:xfrm>
            <a:off x="642938" y="4246597"/>
            <a:ext cx="87511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5429" y="1187287"/>
            <a:ext cx="3962400" cy="3475434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GABA-A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15848"/>
            <a:ext cx="4057650" cy="253413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15848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201573"/>
            <a:ext cx="3886200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Yapı ve İşlev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14350" y="1735568"/>
            <a:ext cx="38862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İyonotropik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reseptörler.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14350" y="2112736"/>
            <a:ext cx="38862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Ortalarında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Klorür (Cl⁻) kanalı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bulunur.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514350" y="2809922"/>
            <a:ext cx="38862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 bağlandığında Cl⁻ girer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hiperpolarizasyon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oluşur.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57725" y="1115848"/>
            <a:ext cx="4057650" cy="368971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57725" y="1115848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14350" y="169270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514350" y="2069874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514350" y="276705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43450" y="1201573"/>
            <a:ext cx="3886200" cy="739378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Farmakolojik Bağlanma Yerleri</a:t>
            </a:r>
            <a:endParaRPr lang="en-US" sz="2016" dirty="0"/>
          </a:p>
        </p:txBody>
      </p:sp>
      <p:sp>
        <p:nvSpPr>
          <p:cNvPr id="16" name="Shape 13"/>
          <p:cNvSpPr/>
          <p:nvPr/>
        </p:nvSpPr>
        <p:spPr>
          <a:xfrm>
            <a:off x="4743450" y="2126689"/>
            <a:ext cx="3886200" cy="105654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743450" y="2126689"/>
            <a:ext cx="57150" cy="105654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4829175" y="2212414"/>
            <a:ext cx="37147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 (BDZ) Reseptörü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29175" y="2537454"/>
            <a:ext cx="3714750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 etkisini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allosterik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olarak artırır; açılma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frekansını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yükseltir.</a:t>
            </a:r>
            <a:endParaRPr lang="en-US" sz="1486" dirty="0"/>
          </a:p>
        </p:txBody>
      </p:sp>
      <p:sp>
        <p:nvSpPr>
          <p:cNvPr id="20" name="Shape 17"/>
          <p:cNvSpPr/>
          <p:nvPr/>
        </p:nvSpPr>
        <p:spPr>
          <a:xfrm>
            <a:off x="4743450" y="3326113"/>
            <a:ext cx="3886200" cy="133657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1" name="Shape 18"/>
          <p:cNvSpPr/>
          <p:nvPr/>
        </p:nvSpPr>
        <p:spPr>
          <a:xfrm>
            <a:off x="4743450" y="3326113"/>
            <a:ext cx="57150" cy="133657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9"/>
          <p:cNvSpPr/>
          <p:nvPr/>
        </p:nvSpPr>
        <p:spPr>
          <a:xfrm>
            <a:off x="4829175" y="3411838"/>
            <a:ext cx="37147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Barbitürat Bağlanma Yeri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29175" y="3736879"/>
            <a:ext cx="3714750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Kanalın açık kalma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süresini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uzatır; yüksek dozlarda kanal doğrudan açılabilir.</a:t>
            </a:r>
            <a:endParaRPr lang="en-US" sz="1486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GABA-B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857625" cy="358705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01573"/>
            <a:ext cx="36861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Yapı ve İşlev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771287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Metabotropik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(G-proteini kenetli) reseptörlerdir.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468473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Presinaptik Kalsiyum (Ca²⁺) kanallarını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inhibe eder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165658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Postsinaptik Potasyum (K⁺) kanallarını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açar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657225" y="3862843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Sonuç: Nöronal uyarılabilirliğin azalması (Hiperpolarizasyon).</a:t>
            </a:r>
            <a:endParaRPr lang="en-US" sz="1602" dirty="0"/>
          </a:p>
        </p:txBody>
      </p:sp>
      <p:sp>
        <p:nvSpPr>
          <p:cNvPr id="11" name="Shape 8"/>
          <p:cNvSpPr/>
          <p:nvPr/>
        </p:nvSpPr>
        <p:spPr>
          <a:xfrm>
            <a:off x="4714875" y="1115848"/>
            <a:ext cx="3857625" cy="352990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4714875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657225" y="17284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242561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657225" y="312279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657225" y="381998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7" name="Text 14"/>
          <p:cNvSpPr/>
          <p:nvPr/>
        </p:nvSpPr>
        <p:spPr>
          <a:xfrm>
            <a:off x="4800600" y="1201573"/>
            <a:ext cx="36861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</a:t>
            </a:r>
            <a:endParaRPr lang="en-US" sz="2016" dirty="0"/>
          </a:p>
        </p:txBody>
      </p:sp>
      <p:sp>
        <p:nvSpPr>
          <p:cNvPr id="18" name="Shape 15"/>
          <p:cNvSpPr/>
          <p:nvPr/>
        </p:nvSpPr>
        <p:spPr>
          <a:xfrm>
            <a:off x="4800600" y="1814150"/>
            <a:ext cx="3686175" cy="105654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800600" y="1814150"/>
            <a:ext cx="57150" cy="105654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886325" y="1899875"/>
            <a:ext cx="351472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Baklofen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86325" y="2224915"/>
            <a:ext cx="35147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GABA-B reseptörlerinin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spesifik agonistidir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486" dirty="0"/>
          </a:p>
        </p:txBody>
      </p:sp>
      <p:sp>
        <p:nvSpPr>
          <p:cNvPr id="22" name="Shape 19"/>
          <p:cNvSpPr/>
          <p:nvPr/>
        </p:nvSpPr>
        <p:spPr>
          <a:xfrm>
            <a:off x="4800600" y="2970712"/>
            <a:ext cx="3686175" cy="133657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3" name="Shape 20"/>
          <p:cNvSpPr/>
          <p:nvPr/>
        </p:nvSpPr>
        <p:spPr>
          <a:xfrm>
            <a:off x="4800600" y="2970712"/>
            <a:ext cx="57150" cy="133657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4" name="Text 21"/>
          <p:cNvSpPr/>
          <p:nvPr/>
        </p:nvSpPr>
        <p:spPr>
          <a:xfrm>
            <a:off x="4886325" y="3056437"/>
            <a:ext cx="351472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 Alanı</a:t>
            </a:r>
            <a:endParaRPr lang="en-US" sz="1602" dirty="0"/>
          </a:p>
        </p:txBody>
      </p:sp>
      <p:sp>
        <p:nvSpPr>
          <p:cNvPr id="25" name="Text 22"/>
          <p:cNvSpPr/>
          <p:nvPr/>
        </p:nvSpPr>
        <p:spPr>
          <a:xfrm>
            <a:off x="4886325" y="3381477"/>
            <a:ext cx="3514725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Spastisite (aşırı kas kasılması) tedavisinde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santral etkili kas gevşetici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olarak kullanılır.</a:t>
            </a:r>
            <a:endParaRPr lang="en-US" sz="1486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GABA'nın Fizyolojik Önemi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57625" cy="364649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00088" y="1315873"/>
            <a:ext cx="3600450" cy="433983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Fizyolojik İşlevler</a:t>
            </a:r>
            <a:endParaRPr lang="en-US" sz="2016" dirty="0"/>
          </a:p>
        </p:txBody>
      </p:sp>
      <p:sp>
        <p:nvSpPr>
          <p:cNvPr id="7" name="Shape 4"/>
          <p:cNvSpPr/>
          <p:nvPr/>
        </p:nvSpPr>
        <p:spPr>
          <a:xfrm>
            <a:off x="700088" y="1878443"/>
            <a:ext cx="3600450" cy="106190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8" name="Shape 5"/>
          <p:cNvSpPr/>
          <p:nvPr/>
        </p:nvSpPr>
        <p:spPr>
          <a:xfrm>
            <a:off x="700088" y="1878443"/>
            <a:ext cx="57150" cy="106190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9" name="Text 6"/>
          <p:cNvSpPr/>
          <p:nvPr/>
        </p:nvSpPr>
        <p:spPr>
          <a:xfrm>
            <a:off x="771525" y="1949881"/>
            <a:ext cx="345757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Anksiyete Kontrolü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771525" y="2308854"/>
            <a:ext cx="345757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Nöronal aşırı aktiviteyi baskılar;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korku ve endişeyi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azaltır.</a:t>
            </a:r>
            <a:endParaRPr lang="en-US" sz="1486" dirty="0"/>
          </a:p>
        </p:txBody>
      </p:sp>
      <p:sp>
        <p:nvSpPr>
          <p:cNvPr id="11" name="Shape 8"/>
          <p:cNvSpPr/>
          <p:nvPr/>
        </p:nvSpPr>
        <p:spPr>
          <a:xfrm>
            <a:off x="700088" y="3026076"/>
            <a:ext cx="3600450" cy="106190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2" name="Shape 9"/>
          <p:cNvSpPr/>
          <p:nvPr/>
        </p:nvSpPr>
        <p:spPr>
          <a:xfrm>
            <a:off x="700088" y="3026076"/>
            <a:ext cx="57150" cy="106190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3" name="Text 10"/>
          <p:cNvSpPr/>
          <p:nvPr/>
        </p:nvSpPr>
        <p:spPr>
          <a:xfrm>
            <a:off x="771525" y="3097513"/>
            <a:ext cx="345757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 Düzeni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771525" y="3456487"/>
            <a:ext cx="345757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Uyanıklık merkezlerini baskılayarak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uykuya dalmayı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kolaylaştırır.</a:t>
            </a:r>
            <a:endParaRPr lang="en-US" sz="1486" dirty="0"/>
          </a:p>
        </p:txBody>
      </p:sp>
      <p:sp>
        <p:nvSpPr>
          <p:cNvPr id="15" name="Shape 12"/>
          <p:cNvSpPr/>
          <p:nvPr/>
        </p:nvSpPr>
        <p:spPr>
          <a:xfrm>
            <a:off x="4714875" y="1187286"/>
            <a:ext cx="3857625" cy="364649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6" name="Shape 13"/>
          <p:cNvSpPr/>
          <p:nvPr/>
        </p:nvSpPr>
        <p:spPr>
          <a:xfrm>
            <a:off x="4714875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4843463" y="1315873"/>
            <a:ext cx="3600450" cy="433983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</a:t>
            </a:r>
            <a:endParaRPr lang="en-US" sz="2016" dirty="0"/>
          </a:p>
        </p:txBody>
      </p:sp>
      <p:sp>
        <p:nvSpPr>
          <p:cNvPr id="18" name="Shape 15"/>
          <p:cNvSpPr/>
          <p:nvPr/>
        </p:nvSpPr>
        <p:spPr>
          <a:xfrm>
            <a:off x="4843463" y="1878443"/>
            <a:ext cx="3600450" cy="134193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843463" y="1878443"/>
            <a:ext cx="57150" cy="134193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914900" y="1949881"/>
            <a:ext cx="345757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Antikonvülzan Etki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4914900" y="2308854"/>
            <a:ext cx="3457575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Anormal elektriksel deşarjları sınırlandırır;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epilepsi nöbetlerini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azaltmaya yardımcı olur.</a:t>
            </a:r>
            <a:endParaRPr lang="en-US" sz="1486" dirty="0"/>
          </a:p>
        </p:txBody>
      </p:sp>
      <p:sp>
        <p:nvSpPr>
          <p:cNvPr id="22" name="Shape 19"/>
          <p:cNvSpPr/>
          <p:nvPr/>
        </p:nvSpPr>
        <p:spPr>
          <a:xfrm>
            <a:off x="4843463" y="3306105"/>
            <a:ext cx="3600450" cy="134193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3" name="Shape 20"/>
          <p:cNvSpPr/>
          <p:nvPr/>
        </p:nvSpPr>
        <p:spPr>
          <a:xfrm>
            <a:off x="4843463" y="3306105"/>
            <a:ext cx="57150" cy="134193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4" name="Text 21"/>
          <p:cNvSpPr/>
          <p:nvPr/>
        </p:nvSpPr>
        <p:spPr>
          <a:xfrm>
            <a:off x="4914900" y="3377543"/>
            <a:ext cx="345757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Kas Gevşetici Etki</a:t>
            </a:r>
            <a:endParaRPr lang="en-US" sz="1808" dirty="0"/>
          </a:p>
        </p:txBody>
      </p:sp>
      <p:sp>
        <p:nvSpPr>
          <p:cNvPr id="25" name="Text 22"/>
          <p:cNvSpPr/>
          <p:nvPr/>
        </p:nvSpPr>
        <p:spPr>
          <a:xfrm>
            <a:off x="4914900" y="3736516"/>
            <a:ext cx="345757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 düzeyinde motor nöronları baskılayarak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kas spazmlarını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hafifletir.</a:t>
            </a:r>
            <a:endParaRPr lang="en-US" sz="1486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565779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Glisin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065842"/>
            <a:ext cx="3929063" cy="232986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065842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28650" y="1122992"/>
            <a:ext cx="3814763" cy="391120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Özellikler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28650" y="1599837"/>
            <a:ext cx="3814763" cy="594327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 ve alt beyin sapında ana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inhibitör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28650" y="2251314"/>
            <a:ext cx="3814763" cy="297163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Reseptör: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iyonotropik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(Cl⁻ kanal).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28650" y="2605627"/>
            <a:ext cx="3814763" cy="594327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Kanal açıldığında Cl⁻ girer ve hiperpolarizasyon oluşur.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43438" y="1065842"/>
            <a:ext cx="3929063" cy="232986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43438" y="1065842"/>
            <a:ext cx="39290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28650" y="1599837"/>
            <a:ext cx="123230" cy="4457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28650" y="2251314"/>
            <a:ext cx="123230" cy="4457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28650" y="2605627"/>
            <a:ext cx="123230" cy="4457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00588" y="1122992"/>
            <a:ext cx="3814763" cy="391120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Farmakoloji ve Klinik</a:t>
            </a:r>
            <a:endParaRPr lang="en-US" sz="2016" dirty="0"/>
          </a:p>
        </p:txBody>
      </p:sp>
      <p:sp>
        <p:nvSpPr>
          <p:cNvPr id="16" name="Shape 13"/>
          <p:cNvSpPr/>
          <p:nvPr/>
        </p:nvSpPr>
        <p:spPr>
          <a:xfrm>
            <a:off x="4700588" y="1642700"/>
            <a:ext cx="1864519" cy="163870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700588" y="1642700"/>
            <a:ext cx="57150" cy="163870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4757738" y="1699850"/>
            <a:ext cx="1721644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Striknin Zehirlenmesi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757738" y="2264206"/>
            <a:ext cx="1721644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Striknin, glisin reseptörlerini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bloke eder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şiddetli spazmlar oluşur.</a:t>
            </a:r>
            <a:endParaRPr lang="en-US" sz="1486" dirty="0"/>
          </a:p>
        </p:txBody>
      </p:sp>
      <p:sp>
        <p:nvSpPr>
          <p:cNvPr id="20" name="Shape 17"/>
          <p:cNvSpPr/>
          <p:nvPr/>
        </p:nvSpPr>
        <p:spPr>
          <a:xfrm>
            <a:off x="6622256" y="1642700"/>
            <a:ext cx="1893094" cy="137081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1" name="Shape 18"/>
          <p:cNvSpPr/>
          <p:nvPr/>
        </p:nvSpPr>
        <p:spPr>
          <a:xfrm>
            <a:off x="6622256" y="1642700"/>
            <a:ext cx="57150" cy="137081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9"/>
          <p:cNvSpPr/>
          <p:nvPr/>
        </p:nvSpPr>
        <p:spPr>
          <a:xfrm>
            <a:off x="6707981" y="1699850"/>
            <a:ext cx="17502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Tetanoz Toksini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6707981" y="1996315"/>
            <a:ext cx="1750219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Toksin, glisin salınımını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engeller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tipik kas spazmları görülür.</a:t>
            </a:r>
            <a:endParaRPr lang="en-US" sz="1486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Glutamik Asit (Glutamat)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215861"/>
            <a:ext cx="4014788" cy="347069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215861"/>
            <a:ext cx="401478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42925" y="1330161"/>
            <a:ext cx="3786188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Özellikler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42925" y="1892731"/>
            <a:ext cx="378618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Beyindeki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eksitatör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nörotransmiterdir.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42925" y="2618491"/>
            <a:ext cx="378618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SSS'deki sinapsların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%75'inden fazlasında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görev alır.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542925" y="3344252"/>
            <a:ext cx="378618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Tüm beyin bölgelerinde yaygın olarak bulunur.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00588" y="1215861"/>
            <a:ext cx="4014788" cy="347069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00588" y="1215861"/>
            <a:ext cx="401478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42925" y="184986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542925" y="257562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542925" y="330138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814888" y="1330161"/>
            <a:ext cx="3786188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ve Yıkım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814888" y="1892731"/>
            <a:ext cx="3786188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Öncül maddesi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Glutamin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814888" y="2298474"/>
            <a:ext cx="3786188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Etkisi, sinaps aralığından nöron ve glia tarafından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geri alınarak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sonlandırılır.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4814888" y="3487127"/>
            <a:ext cx="3786188" cy="102797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814888" y="3487127"/>
            <a:ext cx="57150" cy="102797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814888" y="184986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814888" y="225561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886325" y="3558564"/>
            <a:ext cx="36433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Eksitotoksisite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86325" y="3883605"/>
            <a:ext cx="3643313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Aşırı glutamat, nöron ölümüne yol açabilir (örn. inme).</a:t>
            </a:r>
            <a:endParaRPr lang="en-US" sz="1486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 Reseptörleri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93344" cy="383541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893344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73011"/>
            <a:ext cx="3721894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İyonotropik Reseptörler</a:t>
            </a:r>
            <a:endParaRPr lang="en-US" sz="2016" dirty="0"/>
          </a:p>
        </p:txBody>
      </p:sp>
      <p:sp>
        <p:nvSpPr>
          <p:cNvPr id="7" name="Shape 4"/>
          <p:cNvSpPr/>
          <p:nvPr/>
        </p:nvSpPr>
        <p:spPr>
          <a:xfrm>
            <a:off x="657225" y="1792718"/>
            <a:ext cx="3721894" cy="945096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8" name="Shape 5"/>
          <p:cNvSpPr/>
          <p:nvPr/>
        </p:nvSpPr>
        <p:spPr>
          <a:xfrm>
            <a:off x="657225" y="1792718"/>
            <a:ext cx="57150" cy="945096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9" name="Text 6"/>
          <p:cNvSpPr/>
          <p:nvPr/>
        </p:nvSpPr>
        <p:spPr>
          <a:xfrm>
            <a:off x="714375" y="1849868"/>
            <a:ext cx="360759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NMDA Reseptörü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714375" y="2160622"/>
            <a:ext cx="3607594" cy="5200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77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Ca²⁺ ve Na⁺ geçirgen. LTP ve hafızada kritik rol oynar. İstirahat halinde Mg²⁺ ile bloke.</a:t>
            </a:r>
            <a:endParaRPr lang="en-US" sz="1377" dirty="0"/>
          </a:p>
        </p:txBody>
      </p:sp>
      <p:sp>
        <p:nvSpPr>
          <p:cNvPr id="11" name="Shape 8"/>
          <p:cNvSpPr/>
          <p:nvPr/>
        </p:nvSpPr>
        <p:spPr>
          <a:xfrm>
            <a:off x="657225" y="2809252"/>
            <a:ext cx="3721894" cy="945096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2" name="Shape 9"/>
          <p:cNvSpPr/>
          <p:nvPr/>
        </p:nvSpPr>
        <p:spPr>
          <a:xfrm>
            <a:off x="657225" y="2809252"/>
            <a:ext cx="57150" cy="945096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3" name="Text 10"/>
          <p:cNvSpPr/>
          <p:nvPr/>
        </p:nvSpPr>
        <p:spPr>
          <a:xfrm>
            <a:off x="714375" y="2866402"/>
            <a:ext cx="360759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AMPA Reseptörü</a:t>
            </a:r>
            <a:endParaRPr lang="en-US" sz="1602" dirty="0"/>
          </a:p>
        </p:txBody>
      </p:sp>
      <p:sp>
        <p:nvSpPr>
          <p:cNvPr id="14" name="Text 11"/>
          <p:cNvSpPr/>
          <p:nvPr/>
        </p:nvSpPr>
        <p:spPr>
          <a:xfrm>
            <a:off x="714375" y="3177155"/>
            <a:ext cx="3607594" cy="5200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77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Na⁺ geçirgen; hızlı eksitatör iletimin ana bileşeni.</a:t>
            </a:r>
            <a:endParaRPr lang="en-US" sz="1377" dirty="0"/>
          </a:p>
        </p:txBody>
      </p:sp>
      <p:sp>
        <p:nvSpPr>
          <p:cNvPr id="15" name="Shape 12"/>
          <p:cNvSpPr/>
          <p:nvPr/>
        </p:nvSpPr>
        <p:spPr>
          <a:xfrm>
            <a:off x="657225" y="3825785"/>
            <a:ext cx="3721894" cy="68507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6" name="Shape 13"/>
          <p:cNvSpPr/>
          <p:nvPr/>
        </p:nvSpPr>
        <p:spPr>
          <a:xfrm>
            <a:off x="657225" y="3825785"/>
            <a:ext cx="57150" cy="68507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7" name="Text 14"/>
          <p:cNvSpPr/>
          <p:nvPr/>
        </p:nvSpPr>
        <p:spPr>
          <a:xfrm>
            <a:off x="714375" y="3882935"/>
            <a:ext cx="360759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Kainat Reseptörü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714375" y="4193688"/>
            <a:ext cx="3607594" cy="26002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77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Hızlı eksitatör iletimde görev alır.</a:t>
            </a:r>
            <a:endParaRPr lang="en-US" sz="1377" dirty="0"/>
          </a:p>
        </p:txBody>
      </p:sp>
      <p:sp>
        <p:nvSpPr>
          <p:cNvPr id="19" name="Shape 16"/>
          <p:cNvSpPr/>
          <p:nvPr/>
        </p:nvSpPr>
        <p:spPr>
          <a:xfrm>
            <a:off x="4679156" y="1187286"/>
            <a:ext cx="3893344" cy="383541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4679156" y="1187286"/>
            <a:ext cx="3893344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4764881" y="1273011"/>
            <a:ext cx="3721894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Metabotropik Reseptörler</a:t>
            </a:r>
            <a:endParaRPr lang="en-US" sz="2016" dirty="0"/>
          </a:p>
        </p:txBody>
      </p:sp>
      <p:sp>
        <p:nvSpPr>
          <p:cNvPr id="22" name="Shape 19"/>
          <p:cNvSpPr/>
          <p:nvPr/>
        </p:nvSpPr>
        <p:spPr>
          <a:xfrm>
            <a:off x="4764881" y="1792718"/>
            <a:ext cx="3721894" cy="120511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3" name="Shape 20"/>
          <p:cNvSpPr/>
          <p:nvPr/>
        </p:nvSpPr>
        <p:spPr>
          <a:xfrm>
            <a:off x="4764881" y="1792718"/>
            <a:ext cx="57150" cy="120511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4" name="Text 21"/>
          <p:cNvSpPr/>
          <p:nvPr/>
        </p:nvSpPr>
        <p:spPr>
          <a:xfrm>
            <a:off x="4822031" y="1849868"/>
            <a:ext cx="360759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mGluR (1-8)</a:t>
            </a:r>
            <a:endParaRPr lang="en-US" sz="1602" dirty="0"/>
          </a:p>
        </p:txBody>
      </p:sp>
      <p:sp>
        <p:nvSpPr>
          <p:cNvPr id="25" name="Text 22"/>
          <p:cNvSpPr/>
          <p:nvPr/>
        </p:nvSpPr>
        <p:spPr>
          <a:xfrm>
            <a:off x="4822031" y="2160622"/>
            <a:ext cx="3607594" cy="780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77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G-proteine bağlı reseptörler; iyon kanallarını dolaylı etkileyerek yavaş, modülatör etkiler oluştururlar.</a:t>
            </a:r>
            <a:endParaRPr lang="en-US" sz="1377" dirty="0"/>
          </a:p>
        </p:txBody>
      </p:sp>
      <p:sp>
        <p:nvSpPr>
          <p:cNvPr id="26" name="Text 23"/>
          <p:cNvSpPr/>
          <p:nvPr/>
        </p:nvSpPr>
        <p:spPr>
          <a:xfrm>
            <a:off x="4764881" y="3154998"/>
            <a:ext cx="3721894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</a:t>
            </a:r>
            <a:endParaRPr lang="en-US" sz="2016" dirty="0"/>
          </a:p>
        </p:txBody>
      </p:sp>
      <p:sp>
        <p:nvSpPr>
          <p:cNvPr id="27" name="Shape 24"/>
          <p:cNvSpPr/>
          <p:nvPr/>
        </p:nvSpPr>
        <p:spPr>
          <a:xfrm>
            <a:off x="4764881" y="3674706"/>
            <a:ext cx="3721894" cy="120511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8" name="Shape 25"/>
          <p:cNvSpPr/>
          <p:nvPr/>
        </p:nvSpPr>
        <p:spPr>
          <a:xfrm>
            <a:off x="4764881" y="3674706"/>
            <a:ext cx="57150" cy="120511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9" name="Text 26"/>
          <p:cNvSpPr/>
          <p:nvPr/>
        </p:nvSpPr>
        <p:spPr>
          <a:xfrm>
            <a:off x="4822031" y="3731856"/>
            <a:ext cx="360759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Eksitotoksisite</a:t>
            </a:r>
            <a:endParaRPr lang="en-US" sz="1602" dirty="0"/>
          </a:p>
        </p:txBody>
      </p:sp>
      <p:sp>
        <p:nvSpPr>
          <p:cNvPr id="30" name="Text 27"/>
          <p:cNvSpPr/>
          <p:nvPr/>
        </p:nvSpPr>
        <p:spPr>
          <a:xfrm>
            <a:off x="4822031" y="4042609"/>
            <a:ext cx="3607594" cy="780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77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Aşırı glutamat NMDA'yı aşırı uyarır; fazla Ca²⁺ girişi nöron ölümüne yol açar (örn. inme, travma).</a:t>
            </a:r>
            <a:endParaRPr lang="en-US" sz="1377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Glutamatın Fizyolojik Önemi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914775" cy="346820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85800" y="1230148"/>
            <a:ext cx="3686175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 ve Bellek</a:t>
            </a:r>
            <a:endParaRPr lang="en-US" sz="2016" dirty="0"/>
          </a:p>
        </p:txBody>
      </p:sp>
      <p:sp>
        <p:nvSpPr>
          <p:cNvPr id="7" name="Shape 4"/>
          <p:cNvSpPr/>
          <p:nvPr/>
        </p:nvSpPr>
        <p:spPr>
          <a:xfrm>
            <a:off x="685800" y="1764143"/>
            <a:ext cx="3686175" cy="1552287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8" name="Shape 5"/>
          <p:cNvSpPr/>
          <p:nvPr/>
        </p:nvSpPr>
        <p:spPr>
          <a:xfrm>
            <a:off x="685800" y="1764143"/>
            <a:ext cx="57150" cy="1552287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9" name="Text 6"/>
          <p:cNvSpPr/>
          <p:nvPr/>
        </p:nvSpPr>
        <p:spPr>
          <a:xfrm>
            <a:off x="771525" y="1849868"/>
            <a:ext cx="3514725" cy="6036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Süreli Potansiyalizasyon (LTP)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771525" y="2510665"/>
            <a:ext cx="3514725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iletimin kalıcı güçlenmesidir.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 ve hafıza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için temel hücresel mekanizmadır.</a:t>
            </a:r>
            <a:endParaRPr lang="en-US" sz="1486" dirty="0"/>
          </a:p>
        </p:txBody>
      </p:sp>
      <p:sp>
        <p:nvSpPr>
          <p:cNvPr id="11" name="Shape 8"/>
          <p:cNvSpPr/>
          <p:nvPr/>
        </p:nvSpPr>
        <p:spPr>
          <a:xfrm>
            <a:off x="685800" y="3402155"/>
            <a:ext cx="3686175" cy="1010450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2" name="Shape 9"/>
          <p:cNvSpPr/>
          <p:nvPr/>
        </p:nvSpPr>
        <p:spPr>
          <a:xfrm>
            <a:off x="685800" y="3402155"/>
            <a:ext cx="57150" cy="10104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3" name="Text 10"/>
          <p:cNvSpPr/>
          <p:nvPr/>
        </p:nvSpPr>
        <p:spPr>
          <a:xfrm>
            <a:off x="771525" y="3487880"/>
            <a:ext cx="351472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NMDA Reseptörünün Rolü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771525" y="3846854"/>
            <a:ext cx="3514725" cy="4800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LTP için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NMDA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aktivasyonu ve hücre içi Ca²⁺ girişleri gereklidir.</a:t>
            </a:r>
            <a:endParaRPr lang="en-US" sz="1486" dirty="0"/>
          </a:p>
        </p:txBody>
      </p:sp>
      <p:sp>
        <p:nvSpPr>
          <p:cNvPr id="15" name="Shape 12"/>
          <p:cNvSpPr/>
          <p:nvPr/>
        </p:nvSpPr>
        <p:spPr>
          <a:xfrm>
            <a:off x="4657725" y="1115848"/>
            <a:ext cx="3914775" cy="341105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6" name="Shape 13"/>
          <p:cNvSpPr/>
          <p:nvPr/>
        </p:nvSpPr>
        <p:spPr>
          <a:xfrm>
            <a:off x="4657725" y="1115848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4772025" y="1230148"/>
            <a:ext cx="3686175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ve Motor Kontrol</a:t>
            </a:r>
            <a:endParaRPr lang="en-US" sz="2016" dirty="0"/>
          </a:p>
        </p:txBody>
      </p:sp>
      <p:sp>
        <p:nvSpPr>
          <p:cNvPr id="18" name="Shape 15"/>
          <p:cNvSpPr/>
          <p:nvPr/>
        </p:nvSpPr>
        <p:spPr>
          <a:xfrm>
            <a:off x="4772025" y="1764143"/>
            <a:ext cx="3686175" cy="1250463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772025" y="1764143"/>
            <a:ext cx="57150" cy="1250463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857750" y="1849868"/>
            <a:ext cx="351472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İletimi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4857750" y="2208842"/>
            <a:ext cx="3514725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Omurilikte periferden gelen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sinyallerinin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iletiminde ana nörotransmiterdir.</a:t>
            </a:r>
            <a:endParaRPr lang="en-US" sz="1486" dirty="0"/>
          </a:p>
        </p:txBody>
      </p:sp>
      <p:sp>
        <p:nvSpPr>
          <p:cNvPr id="22" name="Shape 19"/>
          <p:cNvSpPr/>
          <p:nvPr/>
        </p:nvSpPr>
        <p:spPr>
          <a:xfrm>
            <a:off x="4772025" y="3100332"/>
            <a:ext cx="3686175" cy="1250463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3" name="Shape 20"/>
          <p:cNvSpPr/>
          <p:nvPr/>
        </p:nvSpPr>
        <p:spPr>
          <a:xfrm>
            <a:off x="4772025" y="3100332"/>
            <a:ext cx="57150" cy="1250463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4" name="Text 21"/>
          <p:cNvSpPr/>
          <p:nvPr/>
        </p:nvSpPr>
        <p:spPr>
          <a:xfrm>
            <a:off x="4857750" y="3186057"/>
            <a:ext cx="351472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Motor Kontrol</a:t>
            </a:r>
            <a:endParaRPr lang="en-US" sz="1808" dirty="0"/>
          </a:p>
        </p:txBody>
      </p:sp>
      <p:sp>
        <p:nvSpPr>
          <p:cNvPr id="25" name="Text 22"/>
          <p:cNvSpPr/>
          <p:nvPr/>
        </p:nvSpPr>
        <p:spPr>
          <a:xfrm>
            <a:off x="4857750" y="3545030"/>
            <a:ext cx="3514725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İstemli hareketlerin başlatılmasında kortikospinal yollarda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eksitatör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rolündedir.</a:t>
            </a:r>
            <a:endParaRPr lang="en-US" sz="1486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Aspartat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01561"/>
            <a:ext cx="3900488" cy="354419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01561"/>
            <a:ext cx="390048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187286"/>
            <a:ext cx="372903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Özellikler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771287"/>
            <a:ext cx="3729038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bulunan diğer önemli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(uyarıcı) amino asit yapılı nörotransmiterdir.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788490"/>
            <a:ext cx="3729038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Glutamata çok benzer özellikler gösterir ancak beyindeki dağılımı glutamata göre daha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sınırlıdır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805693"/>
            <a:ext cx="372903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Özellikle omurilikte eksitatör internöronlarda bulunur.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72013" y="1101561"/>
            <a:ext cx="3900488" cy="348704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72013" y="1101561"/>
            <a:ext cx="390048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17284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57225" y="274562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376283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57738" y="1187286"/>
            <a:ext cx="372903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Reseptör ve İşlev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757738" y="1771287"/>
            <a:ext cx="372903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Özellikle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NMDA reseptörleri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üzerinden etki gösterir.</a:t>
            </a:r>
            <a:endParaRPr lang="en-US" sz="1602" dirty="0"/>
          </a:p>
        </p:txBody>
      </p:sp>
      <p:sp>
        <p:nvSpPr>
          <p:cNvPr id="17" name="Shape 14"/>
          <p:cNvSpPr/>
          <p:nvPr/>
        </p:nvSpPr>
        <p:spPr>
          <a:xfrm>
            <a:off x="4757738" y="2625635"/>
            <a:ext cx="3729038" cy="1265141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8" name="Shape 15"/>
          <p:cNvSpPr/>
          <p:nvPr/>
        </p:nvSpPr>
        <p:spPr>
          <a:xfrm>
            <a:off x="4757738" y="2625635"/>
            <a:ext cx="57150" cy="1265141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9" name="Text 16"/>
          <p:cNvSpPr/>
          <p:nvPr/>
        </p:nvSpPr>
        <p:spPr>
          <a:xfrm>
            <a:off x="4757738" y="17284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814888" y="2682785"/>
            <a:ext cx="361473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Fizyolojik Rolü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14888" y="2993538"/>
            <a:ext cx="3614738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 ile birlikte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öğrenme, bellek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genel eksitatör sinaptik iletim süreçlerinde tamamlayıcı bir rol üstlenir.</a:t>
            </a:r>
            <a:endParaRPr lang="en-US" sz="1486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Amino Asit Nörotransmiterler Özeti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8644" y="1237292"/>
            <a:ext cx="7986713" cy="768623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2"/>
          <p:cNvSpPr/>
          <p:nvPr/>
        </p:nvSpPr>
        <p:spPr>
          <a:xfrm>
            <a:off x="578644" y="1237292"/>
            <a:ext cx="1696641" cy="768623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78644" y="1237292"/>
            <a:ext cx="1696641" cy="768623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</a:t>
            </a:r>
            <a:endParaRPr lang="en-US" sz="1602" dirty="0"/>
          </a:p>
        </p:txBody>
      </p:sp>
      <p:sp>
        <p:nvSpPr>
          <p:cNvPr id="7" name="Shape 4"/>
          <p:cNvSpPr/>
          <p:nvPr/>
        </p:nvSpPr>
        <p:spPr>
          <a:xfrm>
            <a:off x="2268141" y="1237292"/>
            <a:ext cx="1666447" cy="768623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268141" y="1237292"/>
            <a:ext cx="1666447" cy="768623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Tipi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3928756" y="1237292"/>
            <a:ext cx="1733224" cy="768623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3928756" y="1237292"/>
            <a:ext cx="1733224" cy="768623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Bulunduğu Yer</a:t>
            </a:r>
            <a:endParaRPr lang="en-US" sz="1602" dirty="0"/>
          </a:p>
        </p:txBody>
      </p:sp>
      <p:sp>
        <p:nvSpPr>
          <p:cNvPr id="11" name="Shape 8"/>
          <p:cNvSpPr/>
          <p:nvPr/>
        </p:nvSpPr>
        <p:spPr>
          <a:xfrm>
            <a:off x="5659915" y="1237292"/>
            <a:ext cx="2905441" cy="761479"/>
          </a:xfrm>
          <a:prstGeom prst="rect">
            <a:avLst/>
          </a:prstGeom>
          <a:solidFill>
            <a:srgbClr val="FF0000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659915" y="1237292"/>
            <a:ext cx="2905441" cy="761479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Reseptörler</a:t>
            </a:r>
            <a:endParaRPr lang="en-US" sz="1602" dirty="0"/>
          </a:p>
        </p:txBody>
      </p:sp>
      <p:sp>
        <p:nvSpPr>
          <p:cNvPr id="13" name="Shape 10"/>
          <p:cNvSpPr/>
          <p:nvPr/>
        </p:nvSpPr>
        <p:spPr>
          <a:xfrm>
            <a:off x="578644" y="1991627"/>
            <a:ext cx="7986713" cy="688646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4" name="Text 11"/>
          <p:cNvSpPr/>
          <p:nvPr/>
        </p:nvSpPr>
        <p:spPr>
          <a:xfrm>
            <a:off x="578644" y="1991627"/>
            <a:ext cx="1682353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</a:t>
            </a:r>
            <a:endParaRPr lang="en-US" sz="1397" dirty="0"/>
          </a:p>
        </p:txBody>
      </p:sp>
      <p:sp>
        <p:nvSpPr>
          <p:cNvPr id="15" name="Text 12"/>
          <p:cNvSpPr/>
          <p:nvPr/>
        </p:nvSpPr>
        <p:spPr>
          <a:xfrm>
            <a:off x="2260997" y="1991627"/>
            <a:ext cx="1668959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D32F2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 (Uyarıcı)</a:t>
            </a:r>
            <a:endParaRPr lang="en-US" sz="1397" dirty="0"/>
          </a:p>
        </p:txBody>
      </p:sp>
      <p:sp>
        <p:nvSpPr>
          <p:cNvPr id="16" name="Text 13"/>
          <p:cNvSpPr/>
          <p:nvPr/>
        </p:nvSpPr>
        <p:spPr>
          <a:xfrm>
            <a:off x="3929955" y="1991627"/>
            <a:ext cx="1727922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Tüm Beyin (Yaygın)</a:t>
            </a:r>
            <a:endParaRPr lang="en-US" sz="1486" dirty="0"/>
          </a:p>
        </p:txBody>
      </p:sp>
      <p:sp>
        <p:nvSpPr>
          <p:cNvPr id="17" name="Text 14"/>
          <p:cNvSpPr/>
          <p:nvPr/>
        </p:nvSpPr>
        <p:spPr>
          <a:xfrm>
            <a:off x="5657878" y="1991627"/>
            <a:ext cx="2907478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NMDA, AMPA, Kainat, mGluR</a:t>
            </a:r>
            <a:endParaRPr lang="en-US" sz="1486" dirty="0"/>
          </a:p>
        </p:txBody>
      </p:sp>
      <p:sp>
        <p:nvSpPr>
          <p:cNvPr id="18" name="Shape 15"/>
          <p:cNvSpPr/>
          <p:nvPr/>
        </p:nvSpPr>
        <p:spPr>
          <a:xfrm>
            <a:off x="578644" y="2680274"/>
            <a:ext cx="7986713" cy="68864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9" name="Text 16"/>
          <p:cNvSpPr/>
          <p:nvPr/>
        </p:nvSpPr>
        <p:spPr>
          <a:xfrm>
            <a:off x="578644" y="2680274"/>
            <a:ext cx="1682353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Aspartat</a:t>
            </a:r>
            <a:endParaRPr lang="en-US" sz="1397" dirty="0"/>
          </a:p>
        </p:txBody>
      </p:sp>
      <p:sp>
        <p:nvSpPr>
          <p:cNvPr id="20" name="Text 17"/>
          <p:cNvSpPr/>
          <p:nvPr/>
        </p:nvSpPr>
        <p:spPr>
          <a:xfrm>
            <a:off x="2260997" y="2680274"/>
            <a:ext cx="1668959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D32F2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Eksitatör (Uyarıcı)</a:t>
            </a:r>
            <a:endParaRPr lang="en-US" sz="1397" dirty="0"/>
          </a:p>
        </p:txBody>
      </p:sp>
      <p:sp>
        <p:nvSpPr>
          <p:cNvPr id="21" name="Text 18"/>
          <p:cNvSpPr/>
          <p:nvPr/>
        </p:nvSpPr>
        <p:spPr>
          <a:xfrm>
            <a:off x="3929955" y="2680274"/>
            <a:ext cx="1727922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 (Sınırlı)</a:t>
            </a:r>
            <a:endParaRPr lang="en-US" sz="1486" dirty="0"/>
          </a:p>
        </p:txBody>
      </p:sp>
      <p:sp>
        <p:nvSpPr>
          <p:cNvPr id="22" name="Text 19"/>
          <p:cNvSpPr/>
          <p:nvPr/>
        </p:nvSpPr>
        <p:spPr>
          <a:xfrm>
            <a:off x="5657878" y="2680274"/>
            <a:ext cx="2907478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NMDA</a:t>
            </a:r>
            <a:endParaRPr lang="en-US" sz="1486" dirty="0"/>
          </a:p>
        </p:txBody>
      </p:sp>
      <p:sp>
        <p:nvSpPr>
          <p:cNvPr id="23" name="Shape 20"/>
          <p:cNvSpPr/>
          <p:nvPr/>
        </p:nvSpPr>
        <p:spPr>
          <a:xfrm>
            <a:off x="578644" y="3368920"/>
            <a:ext cx="7986713" cy="688646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4" name="Text 21"/>
          <p:cNvSpPr/>
          <p:nvPr/>
        </p:nvSpPr>
        <p:spPr>
          <a:xfrm>
            <a:off x="578644" y="3368920"/>
            <a:ext cx="1682353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</a:t>
            </a:r>
            <a:endParaRPr lang="en-US" sz="1397" dirty="0"/>
          </a:p>
        </p:txBody>
      </p:sp>
      <p:sp>
        <p:nvSpPr>
          <p:cNvPr id="25" name="Text 22"/>
          <p:cNvSpPr/>
          <p:nvPr/>
        </p:nvSpPr>
        <p:spPr>
          <a:xfrm>
            <a:off x="2260997" y="3368920"/>
            <a:ext cx="1668959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1976D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İnhibitör (Baskılayıcı)</a:t>
            </a:r>
            <a:endParaRPr lang="en-US" sz="1397" dirty="0"/>
          </a:p>
        </p:txBody>
      </p:sp>
      <p:sp>
        <p:nvSpPr>
          <p:cNvPr id="26" name="Text 23"/>
          <p:cNvSpPr/>
          <p:nvPr/>
        </p:nvSpPr>
        <p:spPr>
          <a:xfrm>
            <a:off x="3929955" y="3368920"/>
            <a:ext cx="1727922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Tüm Beyin (Yaygın)</a:t>
            </a:r>
            <a:endParaRPr lang="en-US" sz="1486" dirty="0"/>
          </a:p>
        </p:txBody>
      </p:sp>
      <p:sp>
        <p:nvSpPr>
          <p:cNvPr id="27" name="Text 24"/>
          <p:cNvSpPr/>
          <p:nvPr/>
        </p:nvSpPr>
        <p:spPr>
          <a:xfrm>
            <a:off x="5657878" y="3368920"/>
            <a:ext cx="2907478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GABA-A (İyonotropik), GABA-B (Metabotropik)</a:t>
            </a:r>
            <a:endParaRPr lang="en-US" sz="1486" dirty="0"/>
          </a:p>
        </p:txBody>
      </p:sp>
      <p:sp>
        <p:nvSpPr>
          <p:cNvPr id="28" name="Shape 25"/>
          <p:cNvSpPr/>
          <p:nvPr/>
        </p:nvSpPr>
        <p:spPr>
          <a:xfrm>
            <a:off x="578644" y="4057566"/>
            <a:ext cx="7986713" cy="68864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9" name="Text 26"/>
          <p:cNvSpPr/>
          <p:nvPr/>
        </p:nvSpPr>
        <p:spPr>
          <a:xfrm>
            <a:off x="578644" y="4057566"/>
            <a:ext cx="1682353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Glisin</a:t>
            </a:r>
            <a:endParaRPr lang="en-US" sz="1397" dirty="0"/>
          </a:p>
        </p:txBody>
      </p:sp>
      <p:sp>
        <p:nvSpPr>
          <p:cNvPr id="30" name="Text 27"/>
          <p:cNvSpPr/>
          <p:nvPr/>
        </p:nvSpPr>
        <p:spPr>
          <a:xfrm>
            <a:off x="2260997" y="4057566"/>
            <a:ext cx="1668959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1976D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İnhibitör (Baskılayıcı)</a:t>
            </a:r>
            <a:endParaRPr lang="en-US" sz="1397" dirty="0"/>
          </a:p>
        </p:txBody>
      </p:sp>
      <p:sp>
        <p:nvSpPr>
          <p:cNvPr id="31" name="Text 28"/>
          <p:cNvSpPr/>
          <p:nvPr/>
        </p:nvSpPr>
        <p:spPr>
          <a:xfrm>
            <a:off x="3929955" y="4057566"/>
            <a:ext cx="1727922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Omurilik, Alt Beyin Sapı</a:t>
            </a:r>
            <a:endParaRPr lang="en-US" sz="1486" dirty="0"/>
          </a:p>
        </p:txBody>
      </p:sp>
      <p:sp>
        <p:nvSpPr>
          <p:cNvPr id="32" name="Text 29"/>
          <p:cNvSpPr/>
          <p:nvPr/>
        </p:nvSpPr>
        <p:spPr>
          <a:xfrm>
            <a:off x="5657878" y="4057566"/>
            <a:ext cx="2907478" cy="688646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İyonotropik (Cl⁻ kanalı)</a:t>
            </a:r>
            <a:endParaRPr lang="en-US" sz="1486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Peptid Yapılı Nöromediyatörler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914775" cy="362500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01573"/>
            <a:ext cx="3743325" cy="433983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ve Depolama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792718"/>
            <a:ext cx="3743325" cy="1280071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Klasik nörotransmiterlerin aksine sinir ucunda değil,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gövdesinde (soma)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sentezlenirler.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3129939"/>
            <a:ext cx="374332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Sentezlendikten sonra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aksonal transport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ile sinir ucuna taşınırlar.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4147142"/>
            <a:ext cx="374332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Büyük veziküllerde depolanırlar.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57725" y="1115848"/>
            <a:ext cx="3914775" cy="362500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57725" y="1115848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174985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57225" y="308707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410428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43450" y="1201573"/>
            <a:ext cx="3743325" cy="433983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Salınım ve Etki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743450" y="1792718"/>
            <a:ext cx="374332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Etkileri klasik nörotransmiterlere göre daha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yavaş başlar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ancak daha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sürer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7" name="Shape 14"/>
          <p:cNvSpPr/>
          <p:nvPr/>
        </p:nvSpPr>
        <p:spPr>
          <a:xfrm>
            <a:off x="4743450" y="2967084"/>
            <a:ext cx="3743325" cy="1630896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8" name="Shape 15"/>
          <p:cNvSpPr/>
          <p:nvPr/>
        </p:nvSpPr>
        <p:spPr>
          <a:xfrm>
            <a:off x="4743450" y="2967084"/>
            <a:ext cx="57150" cy="1630896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9" name="Text 16"/>
          <p:cNvSpPr/>
          <p:nvPr/>
        </p:nvSpPr>
        <p:spPr>
          <a:xfrm>
            <a:off x="4743450" y="174985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829175" y="3052809"/>
            <a:ext cx="357187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Farklılık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29175" y="3392137"/>
            <a:ext cx="3571875" cy="11201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Sinaps aralığından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geri alınım (re-uptake) mekanizmaları yoktur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Etkileri, peptidaz enzimleri tarafından yıkılarak sonlandırılır.</a:t>
            </a:r>
            <a:endParaRPr lang="en-US" sz="1486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 Maddesi ve Nörokininler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30136"/>
            <a:ext cx="5600700" cy="222480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30136"/>
            <a:ext cx="57150" cy="222480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485775" y="1187286"/>
            <a:ext cx="548640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İletimi ve Kapsaisin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485775" y="1531972"/>
            <a:ext cx="2678906" cy="96005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 Maddesi (Substance P):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Periferden merkezi sinir sistemine ağrı sinyallerini iletir.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485775" y="2534887"/>
            <a:ext cx="2678906" cy="720040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Nörokinin Reseptörleri: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Etkisini özellikle NK1 reseptörleriyle gösterir.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3293269" y="1531972"/>
            <a:ext cx="2678906" cy="720040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Kapsaisin: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Acı tadını verir; P maddesi salınımını uyarır.</a:t>
            </a:r>
            <a:endParaRPr lang="en-US" sz="1397" dirty="0"/>
          </a:p>
        </p:txBody>
      </p:sp>
      <p:sp>
        <p:nvSpPr>
          <p:cNvPr id="10" name="Text 7"/>
          <p:cNvSpPr/>
          <p:nvPr/>
        </p:nvSpPr>
        <p:spPr>
          <a:xfrm>
            <a:off x="3293269" y="2294874"/>
            <a:ext cx="2678906" cy="96005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Kullanım: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Kapsaisin kremleri P maddesi depolarını boşaltıp uzun süreli analjezi sağlar.</a:t>
            </a:r>
            <a:endParaRPr lang="en-US" sz="1397" dirty="0"/>
          </a:p>
        </p:txBody>
      </p:sp>
      <p:sp>
        <p:nvSpPr>
          <p:cNvPr id="11" name="Text 8"/>
          <p:cNvSpPr/>
          <p:nvPr/>
        </p:nvSpPr>
        <p:spPr>
          <a:xfrm>
            <a:off x="485775" y="1517684"/>
            <a:ext cx="92869" cy="3085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2" name="Text 9"/>
          <p:cNvSpPr/>
          <p:nvPr/>
        </p:nvSpPr>
        <p:spPr>
          <a:xfrm>
            <a:off x="485775" y="2520600"/>
            <a:ext cx="92869" cy="3085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485775" y="1531972"/>
            <a:ext cx="2900363" cy="17658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3293269" y="2280586"/>
            <a:ext cx="92869" cy="3085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6822" y="630149"/>
            <a:ext cx="2873340" cy="3527460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5750" y="428625"/>
            <a:ext cx="8572500" cy="594354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Opioid Nöropeptidler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285750" y="1094417"/>
            <a:ext cx="2762259" cy="319928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285750" y="1094417"/>
            <a:ext cx="2762259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371475" y="1180142"/>
            <a:ext cx="2590809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Endorfinler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371475" y="1696278"/>
            <a:ext cx="2590809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POMC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(Proopiomelanokortin) öncülünden sentezlenir.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371475" y="2607804"/>
            <a:ext cx="2590809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Hipofiz ve hipotalamusta yoğun olarak bulunur.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371475" y="3239300"/>
            <a:ext cx="2590809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Şiddetli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stres ve ağrı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durumlarında salınarak analjezi sağlar.</a:t>
            </a:r>
            <a:endParaRPr lang="en-US" sz="1397" dirty="0"/>
          </a:p>
        </p:txBody>
      </p:sp>
      <p:sp>
        <p:nvSpPr>
          <p:cNvPr id="10" name="Shape 7"/>
          <p:cNvSpPr/>
          <p:nvPr/>
        </p:nvSpPr>
        <p:spPr>
          <a:xfrm>
            <a:off x="3190884" y="1094417"/>
            <a:ext cx="2762259" cy="319928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3190884" y="1094417"/>
            <a:ext cx="2762259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371475" y="1667703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371475" y="257922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371475" y="3210725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3276609" y="1180142"/>
            <a:ext cx="2590809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Enkefalinler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3276609" y="1696278"/>
            <a:ext cx="2590809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Proenkefalin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öncülünden sentezlenir.</a:t>
            </a:r>
            <a:endParaRPr lang="en-US" sz="1397" dirty="0"/>
          </a:p>
        </p:txBody>
      </p:sp>
      <p:sp>
        <p:nvSpPr>
          <p:cNvPr id="17" name="Text 14"/>
          <p:cNvSpPr/>
          <p:nvPr/>
        </p:nvSpPr>
        <p:spPr>
          <a:xfrm>
            <a:off x="3276609" y="2327774"/>
            <a:ext cx="2590809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yaygın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bulunan endojen opioid peptidlerdir.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3276609" y="3239300"/>
            <a:ext cx="2590809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Omurilikte ağrı iletimini kısa süreli olarak baskılarlar.</a:t>
            </a:r>
            <a:endParaRPr lang="en-US" sz="1397" dirty="0"/>
          </a:p>
        </p:txBody>
      </p:sp>
      <p:sp>
        <p:nvSpPr>
          <p:cNvPr id="19" name="Shape 16"/>
          <p:cNvSpPr/>
          <p:nvPr/>
        </p:nvSpPr>
        <p:spPr>
          <a:xfrm>
            <a:off x="6096019" y="1094417"/>
            <a:ext cx="2762259" cy="314213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6096019" y="1094417"/>
            <a:ext cx="2762259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3276609" y="1667703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2" name="Text 19"/>
          <p:cNvSpPr/>
          <p:nvPr/>
        </p:nvSpPr>
        <p:spPr>
          <a:xfrm>
            <a:off x="3276609" y="229919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3" name="Text 20"/>
          <p:cNvSpPr/>
          <p:nvPr/>
        </p:nvSpPr>
        <p:spPr>
          <a:xfrm>
            <a:off x="3276609" y="3210725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4" name="Text 21"/>
          <p:cNvSpPr/>
          <p:nvPr/>
        </p:nvSpPr>
        <p:spPr>
          <a:xfrm>
            <a:off x="6181744" y="1180142"/>
            <a:ext cx="2590809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Dinorfinler</a:t>
            </a:r>
            <a:endParaRPr lang="en-US" sz="1808" dirty="0"/>
          </a:p>
        </p:txBody>
      </p:sp>
      <p:sp>
        <p:nvSpPr>
          <p:cNvPr id="25" name="Text 22"/>
          <p:cNvSpPr/>
          <p:nvPr/>
        </p:nvSpPr>
        <p:spPr>
          <a:xfrm>
            <a:off x="6181744" y="1696278"/>
            <a:ext cx="2590809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Prodinofrin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öncülünden sentezlenir.</a:t>
            </a:r>
            <a:endParaRPr lang="en-US" sz="1397" dirty="0"/>
          </a:p>
        </p:txBody>
      </p:sp>
      <p:sp>
        <p:nvSpPr>
          <p:cNvPr id="26" name="Text 23"/>
          <p:cNvSpPr/>
          <p:nvPr/>
        </p:nvSpPr>
        <p:spPr>
          <a:xfrm>
            <a:off x="6181744" y="2327774"/>
            <a:ext cx="2590809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modülasyonu ve stres yanıtında rol alırlar.</a:t>
            </a:r>
            <a:endParaRPr lang="en-US" sz="1397" dirty="0"/>
          </a:p>
        </p:txBody>
      </p:sp>
      <p:sp>
        <p:nvSpPr>
          <p:cNvPr id="27" name="Text 24"/>
          <p:cNvSpPr/>
          <p:nvPr/>
        </p:nvSpPr>
        <p:spPr>
          <a:xfrm>
            <a:off x="6181744" y="2959271"/>
            <a:ext cx="2590809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Analjezik etkilerinin yanı sıra bazen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disfori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ile ilişkilendirilirler.</a:t>
            </a:r>
            <a:endParaRPr lang="en-US" sz="1397" dirty="0"/>
          </a:p>
        </p:txBody>
      </p:sp>
      <p:sp>
        <p:nvSpPr>
          <p:cNvPr id="28" name="Text 25"/>
          <p:cNvSpPr/>
          <p:nvPr/>
        </p:nvSpPr>
        <p:spPr>
          <a:xfrm>
            <a:off x="6181744" y="1667703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9" name="Text 26"/>
          <p:cNvSpPr/>
          <p:nvPr/>
        </p:nvSpPr>
        <p:spPr>
          <a:xfrm>
            <a:off x="6181744" y="229919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0" name="Text 27"/>
          <p:cNvSpPr/>
          <p:nvPr/>
        </p:nvSpPr>
        <p:spPr>
          <a:xfrm>
            <a:off x="6181744" y="293069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Opioid Reseptörler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2571722" cy="368260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2571722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42938" y="1187286"/>
            <a:ext cx="2428847" cy="725091"/>
          </a:xfrm>
          <a:prstGeom prst="rect">
            <a:avLst/>
          </a:prstGeom>
          <a:noFill/>
          <a:ln/>
        </p:spPr>
        <p:txBody>
          <a:bodyPr wrap="square" lIns="0" tIns="0" rIns="0" bIns="51054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Mü (μ) Reseptörleri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42938" y="2026676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Endorfinlerin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ana hedefidir.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642938" y="2569601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Güçlü ağrı kesici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analjezik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642938" y="3112526"/>
            <a:ext cx="2428847" cy="750094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Klinikteki opioid ilaçların çoğu burayı uyarır.</a:t>
            </a:r>
            <a:endParaRPr lang="en-US" sz="1397" dirty="0"/>
          </a:p>
        </p:txBody>
      </p:sp>
      <p:sp>
        <p:nvSpPr>
          <p:cNvPr id="10" name="Text 7"/>
          <p:cNvSpPr/>
          <p:nvPr/>
        </p:nvSpPr>
        <p:spPr>
          <a:xfrm>
            <a:off x="642938" y="3905483"/>
            <a:ext cx="2428847" cy="750094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Yan etkiler: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Solunum depresyonu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öfori ve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397" dirty="0"/>
          </a:p>
        </p:txBody>
      </p:sp>
      <p:sp>
        <p:nvSpPr>
          <p:cNvPr id="11" name="Shape 8"/>
          <p:cNvSpPr/>
          <p:nvPr/>
        </p:nvSpPr>
        <p:spPr>
          <a:xfrm>
            <a:off x="3286097" y="1115848"/>
            <a:ext cx="2571722" cy="365402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3286097" y="1115848"/>
            <a:ext cx="2571722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642938" y="1983814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642938" y="2526739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642938" y="3069664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642938" y="3862620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7" name="Text 14"/>
          <p:cNvSpPr/>
          <p:nvPr/>
        </p:nvSpPr>
        <p:spPr>
          <a:xfrm>
            <a:off x="3357535" y="1187286"/>
            <a:ext cx="2428847" cy="725091"/>
          </a:xfrm>
          <a:prstGeom prst="rect">
            <a:avLst/>
          </a:prstGeom>
          <a:noFill/>
          <a:ln/>
        </p:spPr>
        <p:txBody>
          <a:bodyPr wrap="square" lIns="0" tIns="0" rIns="0" bIns="51054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Delta (δ) Reseptörleri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3357535" y="2026676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Enkefalinlerin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ana hedefidir.</a:t>
            </a:r>
            <a:endParaRPr lang="en-US" sz="1397" dirty="0"/>
          </a:p>
        </p:txBody>
      </p:sp>
      <p:sp>
        <p:nvSpPr>
          <p:cNvPr id="19" name="Text 16"/>
          <p:cNvSpPr/>
          <p:nvPr/>
        </p:nvSpPr>
        <p:spPr>
          <a:xfrm>
            <a:off x="3357535" y="2569601"/>
            <a:ext cx="2428847" cy="250031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kesici etki gösterir.</a:t>
            </a:r>
            <a:endParaRPr lang="en-US" sz="1397" dirty="0"/>
          </a:p>
        </p:txBody>
      </p:sp>
      <p:sp>
        <p:nvSpPr>
          <p:cNvPr id="20" name="Text 17"/>
          <p:cNvSpPr/>
          <p:nvPr/>
        </p:nvSpPr>
        <p:spPr>
          <a:xfrm>
            <a:off x="3357535" y="2862495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Solunum depresyonu ve bağımlılık etkisi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azdır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397" dirty="0"/>
          </a:p>
        </p:txBody>
      </p:sp>
      <p:sp>
        <p:nvSpPr>
          <p:cNvPr id="21" name="Text 18"/>
          <p:cNvSpPr/>
          <p:nvPr/>
        </p:nvSpPr>
        <p:spPr>
          <a:xfrm>
            <a:off x="3357535" y="3405420"/>
            <a:ext cx="2428847" cy="750094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Duygudurum düzenlenmesinde rol oynar.</a:t>
            </a:r>
            <a:endParaRPr lang="en-US" sz="1397" dirty="0"/>
          </a:p>
        </p:txBody>
      </p:sp>
      <p:sp>
        <p:nvSpPr>
          <p:cNvPr id="22" name="Shape 19"/>
          <p:cNvSpPr/>
          <p:nvPr/>
        </p:nvSpPr>
        <p:spPr>
          <a:xfrm>
            <a:off x="6000694" y="1115848"/>
            <a:ext cx="2571722" cy="365402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3" name="Shape 20"/>
          <p:cNvSpPr/>
          <p:nvPr/>
        </p:nvSpPr>
        <p:spPr>
          <a:xfrm>
            <a:off x="6000694" y="1115848"/>
            <a:ext cx="2571722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4" name="Text 21"/>
          <p:cNvSpPr/>
          <p:nvPr/>
        </p:nvSpPr>
        <p:spPr>
          <a:xfrm>
            <a:off x="3357535" y="1983814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5" name="Text 22"/>
          <p:cNvSpPr/>
          <p:nvPr/>
        </p:nvSpPr>
        <p:spPr>
          <a:xfrm>
            <a:off x="3357535" y="2526739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6" name="Text 23"/>
          <p:cNvSpPr/>
          <p:nvPr/>
        </p:nvSpPr>
        <p:spPr>
          <a:xfrm>
            <a:off x="3357535" y="2819633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7" name="Text 24"/>
          <p:cNvSpPr/>
          <p:nvPr/>
        </p:nvSpPr>
        <p:spPr>
          <a:xfrm>
            <a:off x="3357535" y="3362558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8" name="Text 25"/>
          <p:cNvSpPr/>
          <p:nvPr/>
        </p:nvSpPr>
        <p:spPr>
          <a:xfrm>
            <a:off x="6072132" y="1187286"/>
            <a:ext cx="2428847" cy="725091"/>
          </a:xfrm>
          <a:prstGeom prst="rect">
            <a:avLst/>
          </a:prstGeom>
          <a:noFill/>
          <a:ln/>
        </p:spPr>
        <p:txBody>
          <a:bodyPr wrap="square" lIns="0" tIns="0" rIns="0" bIns="51054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Kappa (κ) Reseptörleri</a:t>
            </a:r>
            <a:endParaRPr lang="en-US" sz="2016" dirty="0"/>
          </a:p>
        </p:txBody>
      </p:sp>
      <p:sp>
        <p:nvSpPr>
          <p:cNvPr id="29" name="Text 26"/>
          <p:cNvSpPr/>
          <p:nvPr/>
        </p:nvSpPr>
        <p:spPr>
          <a:xfrm>
            <a:off x="6072132" y="2026676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Dinorfinlerin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ana hedefidir.</a:t>
            </a:r>
            <a:endParaRPr lang="en-US" sz="1397" dirty="0"/>
          </a:p>
        </p:txBody>
      </p:sp>
      <p:sp>
        <p:nvSpPr>
          <p:cNvPr id="30" name="Text 27"/>
          <p:cNvSpPr/>
          <p:nvPr/>
        </p:nvSpPr>
        <p:spPr>
          <a:xfrm>
            <a:off x="6072132" y="2569601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kesici ve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sedatif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 sağlar.</a:t>
            </a:r>
            <a:endParaRPr lang="en-US" sz="1397" dirty="0"/>
          </a:p>
        </p:txBody>
      </p:sp>
      <p:sp>
        <p:nvSpPr>
          <p:cNvPr id="31" name="Text 28"/>
          <p:cNvSpPr/>
          <p:nvPr/>
        </p:nvSpPr>
        <p:spPr>
          <a:xfrm>
            <a:off x="6072132" y="3112526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Öfori yerine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disfori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yapabilir.</a:t>
            </a:r>
            <a:endParaRPr lang="en-US" sz="1397" dirty="0"/>
          </a:p>
        </p:txBody>
      </p:sp>
      <p:sp>
        <p:nvSpPr>
          <p:cNvPr id="32" name="Text 29"/>
          <p:cNvSpPr/>
          <p:nvPr/>
        </p:nvSpPr>
        <p:spPr>
          <a:xfrm>
            <a:off x="6072132" y="3655451"/>
            <a:ext cx="2428847" cy="500063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 potansiyeli düşüktür.</a:t>
            </a:r>
            <a:endParaRPr lang="en-US" sz="1397" dirty="0"/>
          </a:p>
        </p:txBody>
      </p:sp>
      <p:sp>
        <p:nvSpPr>
          <p:cNvPr id="33" name="Text 30"/>
          <p:cNvSpPr/>
          <p:nvPr/>
        </p:nvSpPr>
        <p:spPr>
          <a:xfrm>
            <a:off x="6072132" y="1983814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4" name="Text 31"/>
          <p:cNvSpPr/>
          <p:nvPr/>
        </p:nvSpPr>
        <p:spPr>
          <a:xfrm>
            <a:off x="6072132" y="2526739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5" name="Text 32"/>
          <p:cNvSpPr/>
          <p:nvPr/>
        </p:nvSpPr>
        <p:spPr>
          <a:xfrm>
            <a:off x="6072132" y="3069664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6" name="Text 33"/>
          <p:cNvSpPr/>
          <p:nvPr/>
        </p:nvSpPr>
        <p:spPr>
          <a:xfrm>
            <a:off x="6072132" y="3612589"/>
            <a:ext cx="103584" cy="3571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Endojen Opioidlerin Rolü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32686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Kontrolü (Analjezi)</a:t>
            </a:r>
            <a:endParaRPr lang="en-US" sz="2016" dirty="0"/>
          </a:p>
        </p:txBody>
      </p:sp>
      <p:sp>
        <p:nvSpPr>
          <p:cNvPr id="7" name="Shape 4"/>
          <p:cNvSpPr/>
          <p:nvPr/>
        </p:nvSpPr>
        <p:spPr>
          <a:xfrm>
            <a:off x="785813" y="2214200"/>
            <a:ext cx="3429000" cy="177912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8" name="Shape 5"/>
          <p:cNvSpPr/>
          <p:nvPr/>
        </p:nvSpPr>
        <p:spPr>
          <a:xfrm>
            <a:off x="785813" y="2214200"/>
            <a:ext cx="57150" cy="177912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9" name="Text 6"/>
          <p:cNvSpPr/>
          <p:nvPr/>
        </p:nvSpPr>
        <p:spPr>
          <a:xfrm>
            <a:off x="928688" y="2357075"/>
            <a:ext cx="314325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Doğal Ağrı Kesiciler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928688" y="2730336"/>
            <a:ext cx="3143250" cy="11201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Vücudun kendi ürettiği ağrı kesici sistemidir. Ağrı sinyallerinin beyne iletilmesini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omurilik düzeyinde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baskılarlar.</a:t>
            </a:r>
            <a:endParaRPr lang="en-US" sz="1486" dirty="0"/>
          </a:p>
        </p:txBody>
      </p:sp>
      <p:sp>
        <p:nvSpPr>
          <p:cNvPr id="11" name="Shape 8"/>
          <p:cNvSpPr/>
          <p:nvPr/>
        </p:nvSpPr>
        <p:spPr>
          <a:xfrm>
            <a:off x="4714875" y="1330161"/>
            <a:ext cx="3857625" cy="32686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929188" y="1544473"/>
            <a:ext cx="3429000" cy="789384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Ödül Sistemi ve Diğer Etkiler</a:t>
            </a:r>
            <a:endParaRPr lang="en-US" sz="2016" dirty="0"/>
          </a:p>
        </p:txBody>
      </p:sp>
      <p:sp>
        <p:nvSpPr>
          <p:cNvPr id="14" name="Shape 11"/>
          <p:cNvSpPr/>
          <p:nvPr/>
        </p:nvSpPr>
        <p:spPr>
          <a:xfrm>
            <a:off x="4929188" y="2548170"/>
            <a:ext cx="3429000" cy="177912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5" name="Shape 12"/>
          <p:cNvSpPr/>
          <p:nvPr/>
        </p:nvSpPr>
        <p:spPr>
          <a:xfrm>
            <a:off x="4929188" y="2548170"/>
            <a:ext cx="57150" cy="177912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6" name="Text 13"/>
          <p:cNvSpPr/>
          <p:nvPr/>
        </p:nvSpPr>
        <p:spPr>
          <a:xfrm>
            <a:off x="5072063" y="2691045"/>
            <a:ext cx="314325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Ödül ve Motivasyon</a:t>
            </a:r>
            <a:endParaRPr lang="en-US" sz="1808" dirty="0"/>
          </a:p>
        </p:txBody>
      </p:sp>
      <p:sp>
        <p:nvSpPr>
          <p:cNvPr id="17" name="Text 14"/>
          <p:cNvSpPr/>
          <p:nvPr/>
        </p:nvSpPr>
        <p:spPr>
          <a:xfrm>
            <a:off x="5072063" y="3064306"/>
            <a:ext cx="3143250" cy="11201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Dopaminerjik sistemi modüle ederek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öfori (keyif)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hissi oluştururlar. Bu mekanizma, opioid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bağımlılığının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temelini oluşturur.</a:t>
            </a:r>
            <a:endParaRPr lang="en-US" sz="1486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Diğer Nöropeptidler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87286"/>
            <a:ext cx="2666991" cy="317631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87286"/>
            <a:ext cx="26669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273011"/>
            <a:ext cx="2495541" cy="373261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Kolesistokinin (CCK)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514350" y="1774859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yaygın olarak bulunur.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514350" y="2326323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Tokluk hissi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beslenme düzeni.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514350" y="2877787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Anksiyete ve panik ile ilişkilidir.</a:t>
            </a:r>
            <a:endParaRPr lang="en-US" sz="1397" dirty="0"/>
          </a:p>
        </p:txBody>
      </p:sp>
      <p:sp>
        <p:nvSpPr>
          <p:cNvPr id="10" name="Text 7"/>
          <p:cNvSpPr/>
          <p:nvPr/>
        </p:nvSpPr>
        <p:spPr>
          <a:xfrm>
            <a:off x="514350" y="3429251"/>
            <a:ext cx="2495541" cy="720040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Bazı nöronlarda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ile birlikte salınır.</a:t>
            </a:r>
            <a:endParaRPr lang="en-US" sz="1397" dirty="0"/>
          </a:p>
        </p:txBody>
      </p:sp>
      <p:sp>
        <p:nvSpPr>
          <p:cNvPr id="11" name="Shape 8"/>
          <p:cNvSpPr/>
          <p:nvPr/>
        </p:nvSpPr>
        <p:spPr>
          <a:xfrm>
            <a:off x="3238491" y="1187286"/>
            <a:ext cx="2666991" cy="311916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3238491" y="1187286"/>
            <a:ext cx="26669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514350" y="1746284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514350" y="2297748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514350" y="2849212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514350" y="3400676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7" name="Text 14"/>
          <p:cNvSpPr/>
          <p:nvPr/>
        </p:nvSpPr>
        <p:spPr>
          <a:xfrm>
            <a:off x="3324216" y="1273011"/>
            <a:ext cx="2495541" cy="373261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Somatostatin</a:t>
            </a:r>
            <a:endParaRPr lang="en-US" sz="1808" dirty="0"/>
          </a:p>
        </p:txBody>
      </p:sp>
      <p:sp>
        <p:nvSpPr>
          <p:cNvPr id="18" name="Text 15"/>
          <p:cNvSpPr/>
          <p:nvPr/>
        </p:nvSpPr>
        <p:spPr>
          <a:xfrm>
            <a:off x="3324216" y="1774859"/>
            <a:ext cx="2495541" cy="720040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inhibitör nöromodülatör olarak görev yapar.</a:t>
            </a:r>
            <a:endParaRPr lang="en-US" sz="1397" dirty="0"/>
          </a:p>
        </p:txBody>
      </p:sp>
      <p:sp>
        <p:nvSpPr>
          <p:cNvPr id="19" name="Text 16"/>
          <p:cNvSpPr/>
          <p:nvPr/>
        </p:nvSpPr>
        <p:spPr>
          <a:xfrm>
            <a:off x="3324216" y="2566336"/>
            <a:ext cx="2495541" cy="720040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Hipotalamustan salınır,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büyüme hormonu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baskılar.</a:t>
            </a:r>
            <a:endParaRPr lang="en-US" sz="1397" dirty="0"/>
          </a:p>
        </p:txBody>
      </p:sp>
      <p:sp>
        <p:nvSpPr>
          <p:cNvPr id="20" name="Text 17"/>
          <p:cNvSpPr/>
          <p:nvPr/>
        </p:nvSpPr>
        <p:spPr>
          <a:xfrm>
            <a:off x="3324216" y="3357814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Ağrı iletiminde ve bilişte modülatör etkisi vardır.</a:t>
            </a:r>
            <a:endParaRPr lang="en-US" sz="1397" dirty="0"/>
          </a:p>
        </p:txBody>
      </p:sp>
      <p:sp>
        <p:nvSpPr>
          <p:cNvPr id="21" name="Shape 18"/>
          <p:cNvSpPr/>
          <p:nvPr/>
        </p:nvSpPr>
        <p:spPr>
          <a:xfrm>
            <a:off x="6048356" y="1187286"/>
            <a:ext cx="2666991" cy="311916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2" name="Shape 19"/>
          <p:cNvSpPr/>
          <p:nvPr/>
        </p:nvSpPr>
        <p:spPr>
          <a:xfrm>
            <a:off x="6048356" y="1187286"/>
            <a:ext cx="26669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3" name="Text 20"/>
          <p:cNvSpPr/>
          <p:nvPr/>
        </p:nvSpPr>
        <p:spPr>
          <a:xfrm>
            <a:off x="3324216" y="1746284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4" name="Text 21"/>
          <p:cNvSpPr/>
          <p:nvPr/>
        </p:nvSpPr>
        <p:spPr>
          <a:xfrm>
            <a:off x="3324216" y="2537761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5" name="Text 22"/>
          <p:cNvSpPr/>
          <p:nvPr/>
        </p:nvSpPr>
        <p:spPr>
          <a:xfrm>
            <a:off x="3324216" y="3329239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6" name="Text 23"/>
          <p:cNvSpPr/>
          <p:nvPr/>
        </p:nvSpPr>
        <p:spPr>
          <a:xfrm>
            <a:off x="6134081" y="1273011"/>
            <a:ext cx="2495541" cy="675084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Oksitosin ve Vazopressin</a:t>
            </a:r>
            <a:endParaRPr lang="en-US" sz="1808" dirty="0"/>
          </a:p>
        </p:txBody>
      </p:sp>
      <p:sp>
        <p:nvSpPr>
          <p:cNvPr id="27" name="Text 24"/>
          <p:cNvSpPr/>
          <p:nvPr/>
        </p:nvSpPr>
        <p:spPr>
          <a:xfrm>
            <a:off x="6134081" y="2076683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Hipotalamusta sentezlenirler.</a:t>
            </a:r>
            <a:endParaRPr lang="en-US" sz="1397" dirty="0"/>
          </a:p>
        </p:txBody>
      </p:sp>
      <p:sp>
        <p:nvSpPr>
          <p:cNvPr id="28" name="Text 25"/>
          <p:cNvSpPr/>
          <p:nvPr/>
        </p:nvSpPr>
        <p:spPr>
          <a:xfrm>
            <a:off x="6134081" y="2628147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Oksitosin: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Sosyal bağlanma ve güven.</a:t>
            </a:r>
            <a:endParaRPr lang="en-US" sz="1397" dirty="0"/>
          </a:p>
        </p:txBody>
      </p:sp>
      <p:sp>
        <p:nvSpPr>
          <p:cNvPr id="29" name="Text 26"/>
          <p:cNvSpPr/>
          <p:nvPr/>
        </p:nvSpPr>
        <p:spPr>
          <a:xfrm>
            <a:off x="6134081" y="3179611"/>
            <a:ext cx="2495541" cy="720040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Vazopressin: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Su tutulumu ve kan basıncı kontrolü.</a:t>
            </a:r>
            <a:endParaRPr lang="en-US" sz="1397" dirty="0"/>
          </a:p>
        </p:txBody>
      </p:sp>
      <p:sp>
        <p:nvSpPr>
          <p:cNvPr id="30" name="Text 27"/>
          <p:cNvSpPr/>
          <p:nvPr/>
        </p:nvSpPr>
        <p:spPr>
          <a:xfrm>
            <a:off x="6134081" y="2048108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1" name="Text 28"/>
          <p:cNvSpPr/>
          <p:nvPr/>
        </p:nvSpPr>
        <p:spPr>
          <a:xfrm>
            <a:off x="6134081" y="2599572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2" name="Text 29"/>
          <p:cNvSpPr/>
          <p:nvPr/>
        </p:nvSpPr>
        <p:spPr>
          <a:xfrm>
            <a:off x="6134081" y="3151036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661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Nörotropik Faktörler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900488" cy="396933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90048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73011"/>
            <a:ext cx="372903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İşlevler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857012"/>
            <a:ext cx="3729038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Nöronların büyümesi, gelişimi ve hayatta kalması için gerekli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protein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faktörlerdir.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902790"/>
            <a:ext cx="372903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Sinir sistemi hasarlarından sonra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tamir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süreçlerini yönetirler.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628551"/>
            <a:ext cx="3729038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 ve hafızanın temeli olan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plastisite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desteğini sağlarlar.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72013" y="1187286"/>
            <a:ext cx="3900488" cy="396933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72013" y="1187286"/>
            <a:ext cx="390048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181415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57225" y="285992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358568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57738" y="1273011"/>
            <a:ext cx="372903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Faktörler ve Klinik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757738" y="1857012"/>
            <a:ext cx="3729038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NGF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(Sinir Büyüme Faktörü)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757738" y="2262755"/>
            <a:ext cx="3729038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BDNF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(Beyin Kaynaklı Nörotrofik Faktör)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4757738" y="3131390"/>
            <a:ext cx="3729038" cy="1882350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757738" y="3131390"/>
            <a:ext cx="57150" cy="18823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757738" y="181415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757738" y="221989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843463" y="3217115"/>
            <a:ext cx="355758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Önemi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43463" y="3527868"/>
            <a:ext cx="3557588" cy="14001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Depresyon ve nörodejeneratif hastalıklarda (Alzheimer vb.) bu faktörlerin seviyelerinde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azalma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gözlenir. Antidepresanlar zamanla BDNF seviyesini artırır.</a:t>
            </a:r>
            <a:endParaRPr lang="en-US" sz="1486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Kanabinoid Sistem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15848"/>
            <a:ext cx="5500688" cy="217348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15848"/>
            <a:ext cx="57150" cy="2173486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00063" y="1187286"/>
            <a:ext cx="5357813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Endokanabinoidler ve Reseptörler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500063" y="1546259"/>
            <a:ext cx="5357813" cy="500063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Endokanabinoidler: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Vücudun kendi ürettiği kanabinoidler (Anandamid, 2-AG).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500063" y="2103472"/>
            <a:ext cx="5357813" cy="500063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CB1 Reseptörleri: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SSS'de yaygın; psikoaktif etkiler, iştah ve hafıza modülasyonu.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500063" y="2660684"/>
            <a:ext cx="5357813" cy="500063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CB2 Reseptörleri: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Periferde ve bağışıklık hücrelerinde bulunur.</a:t>
            </a:r>
            <a:endParaRPr lang="en-US" sz="1397" dirty="0"/>
          </a:p>
        </p:txBody>
      </p:sp>
      <p:sp>
        <p:nvSpPr>
          <p:cNvPr id="10" name="Shape 7"/>
          <p:cNvSpPr/>
          <p:nvPr/>
        </p:nvSpPr>
        <p:spPr>
          <a:xfrm>
            <a:off x="428625" y="3346484"/>
            <a:ext cx="5500688" cy="1366242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28625" y="3346484"/>
            <a:ext cx="57150" cy="1366242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2" name="Text 9"/>
          <p:cNvSpPr/>
          <p:nvPr/>
        </p:nvSpPr>
        <p:spPr>
          <a:xfrm>
            <a:off x="500063" y="1517684"/>
            <a:ext cx="92869" cy="3214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500063" y="2074897"/>
            <a:ext cx="92869" cy="3214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500063" y="2632109"/>
            <a:ext cx="92869" cy="3214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5" name="Text 12"/>
          <p:cNvSpPr/>
          <p:nvPr/>
        </p:nvSpPr>
        <p:spPr>
          <a:xfrm>
            <a:off x="500063" y="3417922"/>
            <a:ext cx="5357813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Retrograd Sinyalizasyon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500063" y="3776895"/>
            <a:ext cx="5357813" cy="500063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Klasik iletimin aksine,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post-sinaptik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nörondan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pre-sinaptik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nörona gider.</a:t>
            </a:r>
            <a:endParaRPr lang="en-US" sz="1397" dirty="0"/>
          </a:p>
        </p:txBody>
      </p:sp>
      <p:sp>
        <p:nvSpPr>
          <p:cNvPr id="17" name="Text 14"/>
          <p:cNvSpPr/>
          <p:nvPr/>
        </p:nvSpPr>
        <p:spPr>
          <a:xfrm>
            <a:off x="500063" y="4334108"/>
            <a:ext cx="5357813" cy="250031"/>
          </a:xfrm>
          <a:prstGeom prst="rect">
            <a:avLst/>
          </a:prstGeom>
          <a:noFill/>
          <a:ln/>
        </p:spPr>
        <p:txBody>
          <a:bodyPr wrap="none" lIns="272161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Pre-sinaptik uçtan nörotransmiter salınımını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baskılar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500063" y="3748320"/>
            <a:ext cx="92869" cy="3214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500063" y="4305533"/>
            <a:ext cx="92869" cy="3214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25" y="1115848"/>
            <a:ext cx="2571750" cy="2571750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5750" y="428625"/>
            <a:ext cx="85725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Adenozin Sistemi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285750" y="1187286"/>
            <a:ext cx="4143375" cy="356562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285750" y="1187286"/>
            <a:ext cx="41433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371475" y="1273011"/>
            <a:ext cx="3971925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Özellikler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371475" y="1792718"/>
            <a:ext cx="397192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genel bir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inhibitör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(baskılayıcı) nöromodülatör olarak işlev görür.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371475" y="2838497"/>
            <a:ext cx="397192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Klasik nörotransmiterler gibi veziküllerde depolanmaz, hücre dışına sızarak etki eder.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371475" y="3884275"/>
            <a:ext cx="397192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Özellikle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A1 ve A2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reseptörleri üzerinden etkisini gösterir.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187286"/>
            <a:ext cx="4143375" cy="355005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187286"/>
            <a:ext cx="41433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371475" y="174985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371475" y="279563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371475" y="3841412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4800600" y="1273011"/>
            <a:ext cx="3971925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Fizyolojik ve Klinik Önemi</a:t>
            </a:r>
            <a:endParaRPr lang="en-US" sz="2016" dirty="0"/>
          </a:p>
        </p:txBody>
      </p:sp>
      <p:sp>
        <p:nvSpPr>
          <p:cNvPr id="16" name="Shape 13"/>
          <p:cNvSpPr/>
          <p:nvPr/>
        </p:nvSpPr>
        <p:spPr>
          <a:xfrm>
            <a:off x="4800600" y="1849868"/>
            <a:ext cx="3971925" cy="130800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800600" y="1849868"/>
            <a:ext cx="57150" cy="130800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4872038" y="1921306"/>
            <a:ext cx="38290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Uyku-Uyanıklık Döngüsü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72038" y="2246347"/>
            <a:ext cx="3829050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Uyanık kalınan süre boyunca beyinde birikir ve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 baskısı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oluşturur. Uyku sırasında seviyesi düşer.</a:t>
            </a:r>
            <a:endParaRPr lang="en-US" sz="1486" dirty="0"/>
          </a:p>
        </p:txBody>
      </p:sp>
      <p:sp>
        <p:nvSpPr>
          <p:cNvPr id="20" name="Shape 17"/>
          <p:cNvSpPr/>
          <p:nvPr/>
        </p:nvSpPr>
        <p:spPr>
          <a:xfrm>
            <a:off x="4800600" y="3286460"/>
            <a:ext cx="3971925" cy="130800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1" name="Shape 18"/>
          <p:cNvSpPr/>
          <p:nvPr/>
        </p:nvSpPr>
        <p:spPr>
          <a:xfrm>
            <a:off x="4800600" y="3286460"/>
            <a:ext cx="57150" cy="130800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9"/>
          <p:cNvSpPr/>
          <p:nvPr/>
        </p:nvSpPr>
        <p:spPr>
          <a:xfrm>
            <a:off x="4872038" y="3357897"/>
            <a:ext cx="38290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Kafein Antagonizması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72038" y="3682938"/>
            <a:ext cx="3829050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Çay ve kahvedeki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kafein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adenozin reseptörlerini bloke ederek uyanıklığı arttırır.</a:t>
            </a:r>
            <a:endParaRPr lang="en-US" sz="1486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Nitrerjik Sistem (NO)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87286"/>
            <a:ext cx="4071938" cy="329067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87286"/>
            <a:ext cx="40719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273011"/>
            <a:ext cx="3900488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NO'nun Özellikleri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14350" y="1792718"/>
            <a:ext cx="3900488" cy="54861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Nitrik Oksit (NO) bir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gazdır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klasik nörotransmiterlerden farklıdır.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14350" y="2412774"/>
            <a:ext cx="3900488" cy="54861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veziküllerde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depolanmaz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; gerektiğinde sentezlenir.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514350" y="3032829"/>
            <a:ext cx="3900488" cy="822927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zarından serbestçe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difüzyonla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geçer ve hücre içine girer.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43438" y="1187286"/>
            <a:ext cx="4071938" cy="329067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43438" y="1187286"/>
            <a:ext cx="4071938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14350" y="1792718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514350" y="2412774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514350" y="3032829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29163" y="1273011"/>
            <a:ext cx="3900488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Retrograd İletim ve İşlev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729163" y="1792718"/>
            <a:ext cx="3900488" cy="54861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Retrograd İletim: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Post-sinaptikten pre-sinaptike gidebilir.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729163" y="2412774"/>
            <a:ext cx="3900488" cy="54861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 ve bellek (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LTP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 süreçlerinde glutamat ile etkileşir.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4729163" y="3147129"/>
            <a:ext cx="3900488" cy="1187955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729163" y="3147129"/>
            <a:ext cx="57150" cy="118795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729163" y="1792718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729163" y="2412774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800600" y="3218566"/>
            <a:ext cx="37576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Önemi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00600" y="3543607"/>
            <a:ext cx="3757613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Aşırı NO sentezi serbest radikallere yol açıp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nörotoksik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 gösterebilir (örn. inme).</a:t>
            </a:r>
            <a:endParaRPr lang="en-US" sz="1486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İlaçlarının Sınıflandırılması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30136"/>
            <a:ext cx="3707606" cy="316775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30136"/>
            <a:ext cx="370760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215861"/>
            <a:ext cx="3536156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Özgül Olmayan Etkiler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721281"/>
            <a:ext cx="1682353" cy="78860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Reseptöre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bağlanmadan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etkili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567034"/>
            <a:ext cx="1682353" cy="78860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zarı özelliklerini değiştirir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2511028" y="1721281"/>
            <a:ext cx="1682353" cy="78860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yüksek doz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gerekir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657225" y="3469937"/>
            <a:ext cx="3536156" cy="68507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1" name="Shape 8"/>
          <p:cNvSpPr/>
          <p:nvPr/>
        </p:nvSpPr>
        <p:spPr>
          <a:xfrm>
            <a:off x="657225" y="3469937"/>
            <a:ext cx="57150" cy="68507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1721281"/>
            <a:ext cx="112514" cy="36145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13" name="Text 10"/>
          <p:cNvSpPr/>
          <p:nvPr/>
        </p:nvSpPr>
        <p:spPr>
          <a:xfrm>
            <a:off x="657225" y="2567034"/>
            <a:ext cx="112514" cy="36145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14" name="Text 11"/>
          <p:cNvSpPr/>
          <p:nvPr/>
        </p:nvSpPr>
        <p:spPr>
          <a:xfrm>
            <a:off x="2511028" y="1721281"/>
            <a:ext cx="112514" cy="36145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15" name="Text 12"/>
          <p:cNvSpPr/>
          <p:nvPr/>
        </p:nvSpPr>
        <p:spPr>
          <a:xfrm>
            <a:off x="714375" y="3527087"/>
            <a:ext cx="342185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Örnekler</a:t>
            </a:r>
            <a:endParaRPr lang="en-US" sz="1602" dirty="0"/>
          </a:p>
        </p:txBody>
      </p:sp>
      <p:sp>
        <p:nvSpPr>
          <p:cNvPr id="16" name="Text 13"/>
          <p:cNvSpPr/>
          <p:nvPr/>
        </p:nvSpPr>
        <p:spPr>
          <a:xfrm>
            <a:off x="714375" y="3837840"/>
            <a:ext cx="3421856" cy="26002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anestezikler, etanol.</a:t>
            </a:r>
            <a:endParaRPr lang="en-US" sz="1486" dirty="0"/>
          </a:p>
        </p:txBody>
      </p:sp>
      <p:sp>
        <p:nvSpPr>
          <p:cNvPr id="17" name="Shape 14"/>
          <p:cNvSpPr/>
          <p:nvPr/>
        </p:nvSpPr>
        <p:spPr>
          <a:xfrm>
            <a:off x="4421981" y="1130136"/>
            <a:ext cx="4382691" cy="316775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8" name="Shape 15"/>
          <p:cNvSpPr/>
          <p:nvPr/>
        </p:nvSpPr>
        <p:spPr>
          <a:xfrm>
            <a:off x="4421981" y="1130136"/>
            <a:ext cx="43826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9" name="Text 16"/>
          <p:cNvSpPr/>
          <p:nvPr/>
        </p:nvSpPr>
        <p:spPr>
          <a:xfrm>
            <a:off x="4507706" y="1215861"/>
            <a:ext cx="4211241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Özgül Etkiler</a:t>
            </a:r>
            <a:endParaRPr lang="en-US" sz="2016" dirty="0"/>
          </a:p>
        </p:txBody>
      </p:sp>
      <p:sp>
        <p:nvSpPr>
          <p:cNvPr id="20" name="Text 17"/>
          <p:cNvSpPr/>
          <p:nvPr/>
        </p:nvSpPr>
        <p:spPr>
          <a:xfrm>
            <a:off x="4507706" y="1721281"/>
            <a:ext cx="2019895" cy="78860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Belirli hedeflere bağlanır (reseptör/enzim)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507706" y="2567034"/>
            <a:ext cx="2019895" cy="78860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Hedefe yönelik, yapı-etki ilişkisi belirgindir</a:t>
            </a:r>
            <a:endParaRPr lang="en-US" sz="1602" dirty="0"/>
          </a:p>
        </p:txBody>
      </p:sp>
      <p:sp>
        <p:nvSpPr>
          <p:cNvPr id="22" name="Text 19"/>
          <p:cNvSpPr/>
          <p:nvPr/>
        </p:nvSpPr>
        <p:spPr>
          <a:xfrm>
            <a:off x="6699052" y="1721281"/>
            <a:ext cx="2019895" cy="78860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Çok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düşük dozlarda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bile etkili olabilir</a:t>
            </a:r>
            <a:endParaRPr lang="en-US" sz="1602" dirty="0"/>
          </a:p>
        </p:txBody>
      </p:sp>
      <p:sp>
        <p:nvSpPr>
          <p:cNvPr id="23" name="Shape 20"/>
          <p:cNvSpPr/>
          <p:nvPr/>
        </p:nvSpPr>
        <p:spPr>
          <a:xfrm>
            <a:off x="4507706" y="3469937"/>
            <a:ext cx="4211241" cy="68507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4" name="Shape 21"/>
          <p:cNvSpPr/>
          <p:nvPr/>
        </p:nvSpPr>
        <p:spPr>
          <a:xfrm>
            <a:off x="4507706" y="3469937"/>
            <a:ext cx="57150" cy="68507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5" name="Text 22"/>
          <p:cNvSpPr/>
          <p:nvPr/>
        </p:nvSpPr>
        <p:spPr>
          <a:xfrm>
            <a:off x="4507706" y="1721281"/>
            <a:ext cx="112514" cy="36145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26" name="Text 23"/>
          <p:cNvSpPr/>
          <p:nvPr/>
        </p:nvSpPr>
        <p:spPr>
          <a:xfrm>
            <a:off x="4507706" y="2567034"/>
            <a:ext cx="112514" cy="36145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27" name="Text 24"/>
          <p:cNvSpPr/>
          <p:nvPr/>
        </p:nvSpPr>
        <p:spPr>
          <a:xfrm>
            <a:off x="6699052" y="1721281"/>
            <a:ext cx="112514" cy="36145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28" name="Text 25"/>
          <p:cNvSpPr/>
          <p:nvPr/>
        </p:nvSpPr>
        <p:spPr>
          <a:xfrm>
            <a:off x="4564856" y="3527087"/>
            <a:ext cx="4096941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Örnekler</a:t>
            </a:r>
            <a:endParaRPr lang="en-US" sz="1602" dirty="0"/>
          </a:p>
        </p:txBody>
      </p:sp>
      <p:sp>
        <p:nvSpPr>
          <p:cNvPr id="29" name="Text 26"/>
          <p:cNvSpPr/>
          <p:nvPr/>
        </p:nvSpPr>
        <p:spPr>
          <a:xfrm>
            <a:off x="4564856" y="3837840"/>
            <a:ext cx="4096941" cy="26002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Antidepresanlar, antipsikotikler, opioidler.</a:t>
            </a:r>
            <a:endParaRPr lang="en-US" sz="1486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Özgül Olmayan SSS İlaçları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355147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415886"/>
            <a:ext cx="36861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Mekanizması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1999887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Reseptör bağımsız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 gösterirler.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697073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zarının lipit tabakasına girerek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akışkanlığı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iyon kanallarını değiştirir.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714276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Nöronal uyarılabilirliği genel olarak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azaltırlar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(depresan etki).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330161"/>
            <a:ext cx="3857625" cy="355147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19570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57225" y="265421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367141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800600" y="1415886"/>
            <a:ext cx="36861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Örnekler ve Özellikler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800600" y="1999887"/>
            <a:ext cx="1657350" cy="1280071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 Anestezikler: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Halotan, İzofluran vb.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800600" y="3337108"/>
            <a:ext cx="16573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Alkoller: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Etanol.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6600825" y="1999887"/>
            <a:ext cx="1885950" cy="2738875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6600825" y="1999887"/>
            <a:ext cx="57150" cy="273887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800600" y="195702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800600" y="329424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6715125" y="2085612"/>
            <a:ext cx="1685925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Doz-Cevap İlişkisi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6715125" y="2692831"/>
            <a:ext cx="1685925" cy="19602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Etkileri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doza bağımlıdır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Düşük dozda disinhibisyon; yüksek dozda genel depresyon yaparlar.</a:t>
            </a:r>
            <a:endParaRPr lang="en-US" sz="1486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Özgül Etki Gösteren SSS İlaçları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2571750" cy="273351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25717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28650" y="1244436"/>
            <a:ext cx="2457450" cy="358973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Antidepresanlar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628650" y="1717709"/>
            <a:ext cx="2457450" cy="280029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SERT, NET.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628650" y="2040601"/>
            <a:ext cx="2457450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Mekanizma: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Serotonin/noradrenalin geri alımını azaltır.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628650" y="2923552"/>
            <a:ext cx="2457450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Depresyon, anksiyete.</a:t>
            </a:r>
            <a:endParaRPr lang="en-US" sz="1397" dirty="0"/>
          </a:p>
        </p:txBody>
      </p:sp>
      <p:sp>
        <p:nvSpPr>
          <p:cNvPr id="10" name="Shape 7"/>
          <p:cNvSpPr/>
          <p:nvPr/>
        </p:nvSpPr>
        <p:spPr>
          <a:xfrm>
            <a:off x="3286125" y="1187286"/>
            <a:ext cx="2571750" cy="273351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3286125" y="1187286"/>
            <a:ext cx="25717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28650" y="168913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628650" y="201202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628650" y="2894977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3343275" y="1244436"/>
            <a:ext cx="2457450" cy="358973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Antipsikotikler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3343275" y="1717709"/>
            <a:ext cx="2457450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D2, 5-HT2A reseptörleri.</a:t>
            </a:r>
            <a:endParaRPr lang="en-US" sz="1397" dirty="0"/>
          </a:p>
        </p:txBody>
      </p:sp>
      <p:sp>
        <p:nvSpPr>
          <p:cNvPr id="17" name="Text 14"/>
          <p:cNvSpPr/>
          <p:nvPr/>
        </p:nvSpPr>
        <p:spPr>
          <a:xfrm>
            <a:off x="3343275" y="2320630"/>
            <a:ext cx="2457450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Mekanizma: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Dopamin/serotonin blokajı.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3343275" y="3203581"/>
            <a:ext cx="2457450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Şizofreni, bipolar bozukluk.</a:t>
            </a:r>
            <a:endParaRPr lang="en-US" sz="1397" dirty="0"/>
          </a:p>
        </p:txBody>
      </p:sp>
      <p:sp>
        <p:nvSpPr>
          <p:cNvPr id="19" name="Shape 16"/>
          <p:cNvSpPr/>
          <p:nvPr/>
        </p:nvSpPr>
        <p:spPr>
          <a:xfrm>
            <a:off x="6000750" y="1187286"/>
            <a:ext cx="2571750" cy="267636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6000750" y="1187286"/>
            <a:ext cx="25717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3343275" y="168913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2" name="Text 19"/>
          <p:cNvSpPr/>
          <p:nvPr/>
        </p:nvSpPr>
        <p:spPr>
          <a:xfrm>
            <a:off x="3343275" y="2292055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3" name="Text 20"/>
          <p:cNvSpPr/>
          <p:nvPr/>
        </p:nvSpPr>
        <p:spPr>
          <a:xfrm>
            <a:off x="3343275" y="317500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4" name="Text 21"/>
          <p:cNvSpPr/>
          <p:nvPr/>
        </p:nvSpPr>
        <p:spPr>
          <a:xfrm>
            <a:off x="6057900" y="1244436"/>
            <a:ext cx="2457450" cy="358973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Antikonvülzanlar</a:t>
            </a:r>
            <a:endParaRPr lang="en-US" sz="1808" dirty="0"/>
          </a:p>
        </p:txBody>
      </p:sp>
      <p:sp>
        <p:nvSpPr>
          <p:cNvPr id="25" name="Text 22"/>
          <p:cNvSpPr/>
          <p:nvPr/>
        </p:nvSpPr>
        <p:spPr>
          <a:xfrm>
            <a:off x="6057900" y="1717709"/>
            <a:ext cx="2457450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Na+ kanalları, GABA sistemi.</a:t>
            </a:r>
            <a:endParaRPr lang="en-US" sz="1397" dirty="0"/>
          </a:p>
        </p:txBody>
      </p:sp>
      <p:sp>
        <p:nvSpPr>
          <p:cNvPr id="26" name="Text 23"/>
          <p:cNvSpPr/>
          <p:nvPr/>
        </p:nvSpPr>
        <p:spPr>
          <a:xfrm>
            <a:off x="6057900" y="2320630"/>
            <a:ext cx="2457450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Mekanizma: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Nöronal uyarılabilirliği azaltır.</a:t>
            </a:r>
            <a:endParaRPr lang="en-US" sz="1397" dirty="0"/>
          </a:p>
        </p:txBody>
      </p:sp>
      <p:sp>
        <p:nvSpPr>
          <p:cNvPr id="27" name="Text 24"/>
          <p:cNvSpPr/>
          <p:nvPr/>
        </p:nvSpPr>
        <p:spPr>
          <a:xfrm>
            <a:off x="6057900" y="2923552"/>
            <a:ext cx="2457450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Epilepsi, nöropatik ağrı.</a:t>
            </a:r>
            <a:endParaRPr lang="en-US" sz="1397" dirty="0"/>
          </a:p>
        </p:txBody>
      </p:sp>
      <p:sp>
        <p:nvSpPr>
          <p:cNvPr id="28" name="Text 25"/>
          <p:cNvSpPr/>
          <p:nvPr/>
        </p:nvSpPr>
        <p:spPr>
          <a:xfrm>
            <a:off x="6057900" y="168913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9" name="Text 26"/>
          <p:cNvSpPr/>
          <p:nvPr/>
        </p:nvSpPr>
        <p:spPr>
          <a:xfrm>
            <a:off x="6057900" y="2292055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0" name="Text 27"/>
          <p:cNvSpPr/>
          <p:nvPr/>
        </p:nvSpPr>
        <p:spPr>
          <a:xfrm>
            <a:off x="6057900" y="2894977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İlaç Etkileşimleri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57625" cy="320274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42938" y="1258723"/>
            <a:ext cx="3714750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Kombine Kullanım Riskleri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42938" y="1878443"/>
            <a:ext cx="3714750" cy="1280071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Farklı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depresanlarının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(Alkol, Benzodiazepinler, Barbitüratlar, Antihistaminikler) birlikte kullanımı çok tehlikelidir.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42938" y="3229952"/>
            <a:ext cx="371475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 ilaçlar birbirlerinin etkisini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sinerjistik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olarak (katlanarak) artırırlar.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714875" y="1187286"/>
            <a:ext cx="3857625" cy="314559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714875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642938" y="183558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642938" y="318708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786313" y="1258723"/>
            <a:ext cx="3714750" cy="405408"/>
          </a:xfrm>
          <a:prstGeom prst="rect">
            <a:avLst/>
          </a:prstGeom>
          <a:noFill/>
          <a:ln/>
        </p:spPr>
        <p:txBody>
          <a:bodyPr wrap="none" lIns="0" tIns="0" rIns="0" bIns="68072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İlaçsız Dönem (Washout)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786313" y="1878443"/>
            <a:ext cx="3714750" cy="160008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Bir SSS ilacından diğerine geçerken (özellikle antidepresanlarda) vücudun ilk ilaçtan temizlenmesi için gereken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bekleme süresidir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5" name="Text 12"/>
          <p:cNvSpPr/>
          <p:nvPr/>
        </p:nvSpPr>
        <p:spPr>
          <a:xfrm>
            <a:off x="4786313" y="183558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Kan-Beyin Bariyerini Geçiş Faktörleri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936206" cy="378175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93620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28650" y="1244436"/>
            <a:ext cx="3821906" cy="767953"/>
          </a:xfrm>
          <a:prstGeom prst="rect">
            <a:avLst/>
          </a:prstGeom>
          <a:noFill/>
          <a:ln/>
        </p:spPr>
        <p:txBody>
          <a:bodyPr wrap="squar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Lipofiliklik (Yağda Çözünürlük)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28650" y="2112401"/>
            <a:ext cx="3821906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SSS'ye geçişin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önemli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belirleyicisidir.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28650" y="2809587"/>
            <a:ext cx="3821906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Lipofilik ilaçlar KBB'yi kolayca geçer.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28650" y="3506772"/>
            <a:ext cx="3821906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Hidrofilik veya iyonize olmuş ilaçlar KBB'yi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geçemez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36294" y="1187286"/>
            <a:ext cx="3936206" cy="378175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36294" y="1187286"/>
            <a:ext cx="393620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28650" y="208382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28650" y="278101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28650" y="347819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693444" y="1244436"/>
            <a:ext cx="3821906" cy="767953"/>
          </a:xfrm>
          <a:prstGeom prst="rect">
            <a:avLst/>
          </a:prstGeom>
          <a:noFill/>
          <a:ln/>
        </p:spPr>
        <p:txBody>
          <a:bodyPr wrap="squar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Taşıyıcı Proteinler ve Diğerleri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693444" y="2112401"/>
            <a:ext cx="3821906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Taşıyıcı Proteinler: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Bazı ilaçlar taşıyıcılarla aktif olarak beyne alınır.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693444" y="3129604"/>
            <a:ext cx="3821906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Molekül Büyüklüğü: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Küçük moleküller bariyeri daha kolay geçer.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4693444" y="4232532"/>
            <a:ext cx="3821906" cy="622204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693444" y="4232532"/>
            <a:ext cx="57150" cy="622204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693444" y="208382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693444" y="310102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736306" y="4275395"/>
            <a:ext cx="3736181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Plazma Proteinlerine Bağlanma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736306" y="4571860"/>
            <a:ext cx="3736181" cy="2400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Sadece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serbest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moleküller beyne ulaşır.</a:t>
            </a:r>
            <a:endParaRPr lang="en-US" sz="1486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68740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Tolerans ve Bağımlılık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15848"/>
            <a:ext cx="4086225" cy="457155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15848"/>
            <a:ext cx="40862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00063" y="1187286"/>
            <a:ext cx="3943350" cy="391120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Tolerans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00063" y="1678418"/>
            <a:ext cx="1928813" cy="1600088"/>
          </a:xfrm>
          <a:prstGeom prst="rect">
            <a:avLst/>
          </a:prstGeom>
          <a:noFill/>
          <a:ln/>
        </p:spPr>
        <p:txBody>
          <a:bodyPr wrap="square" lIns="306197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İlacın uzun kullanımında aynı etki için dozun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giderek artırılması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dır.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2514600" y="1678418"/>
            <a:ext cx="1928813" cy="1600088"/>
          </a:xfrm>
          <a:prstGeom prst="rect">
            <a:avLst/>
          </a:prstGeom>
          <a:noFill/>
          <a:ln/>
        </p:spPr>
        <p:txBody>
          <a:bodyPr wrap="square" lIns="306197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Mekanizma: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Reseptör down-regülasyonu veya artan ilaç metabolizması.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629150" y="1115848"/>
            <a:ext cx="4086225" cy="457155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629150" y="1115848"/>
            <a:ext cx="40862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500063" y="1678418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2" name="Text 9"/>
          <p:cNvSpPr/>
          <p:nvPr/>
        </p:nvSpPr>
        <p:spPr>
          <a:xfrm>
            <a:off x="2514600" y="1678418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4700588" y="1187286"/>
            <a:ext cx="3943350" cy="391120"/>
          </a:xfrm>
          <a:prstGeom prst="rect">
            <a:avLst/>
          </a:prstGeom>
          <a:noFill/>
          <a:ln/>
        </p:spPr>
        <p:txBody>
          <a:bodyPr wrap="none" lIns="0" tIns="0" rIns="0" bIns="51054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</a:t>
            </a:r>
            <a:endParaRPr lang="en-US" sz="2016" dirty="0"/>
          </a:p>
        </p:txBody>
      </p:sp>
      <p:sp>
        <p:nvSpPr>
          <p:cNvPr id="14" name="Shape 11"/>
          <p:cNvSpPr/>
          <p:nvPr/>
        </p:nvSpPr>
        <p:spPr>
          <a:xfrm>
            <a:off x="4700588" y="1735568"/>
            <a:ext cx="1914525" cy="1854473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5" name="Shape 12"/>
          <p:cNvSpPr/>
          <p:nvPr/>
        </p:nvSpPr>
        <p:spPr>
          <a:xfrm>
            <a:off x="4700588" y="1735568"/>
            <a:ext cx="57150" cy="1854473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6" name="Text 13"/>
          <p:cNvSpPr/>
          <p:nvPr/>
        </p:nvSpPr>
        <p:spPr>
          <a:xfrm>
            <a:off x="4772025" y="1807006"/>
            <a:ext cx="1771650" cy="5486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Fiziksel Bağımlılık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772025" y="2398486"/>
            <a:ext cx="1771650" cy="11201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 kesildiğinde ortaya çıkan yoksunluk belirtileridir.</a:t>
            </a:r>
            <a:endParaRPr lang="en-US" sz="1486" dirty="0"/>
          </a:p>
        </p:txBody>
      </p:sp>
      <p:sp>
        <p:nvSpPr>
          <p:cNvPr id="18" name="Shape 15"/>
          <p:cNvSpPr/>
          <p:nvPr/>
        </p:nvSpPr>
        <p:spPr>
          <a:xfrm>
            <a:off x="4700588" y="3704341"/>
            <a:ext cx="1914525" cy="1854473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700588" y="3704341"/>
            <a:ext cx="57150" cy="1854473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772025" y="3775779"/>
            <a:ext cx="1771650" cy="5486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Psikolojik Bağımlılık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772025" y="4367259"/>
            <a:ext cx="1771650" cy="11201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İlacı alma isteğinin kontrol edilememesi (craving).</a:t>
            </a:r>
            <a:endParaRPr lang="en-US" sz="1486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Yoksunluk Sendromu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914775" cy="380499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85800" y="1444461"/>
            <a:ext cx="36861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Tanım ve Mekanizma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85800" y="2007031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İlacın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aniden kesilmesi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veya doz azaltımı ile oluşan fiziksel ve psikolojik belirtiler.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85800" y="3052809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İlacın uzun süreli kullanımı sonucu oluşan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fiziksel bağımlılık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nedeniyle denge bozulur.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657725" y="1330161"/>
            <a:ext cx="3914775" cy="380499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657725" y="1330161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685800" y="196416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685800" y="300994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772025" y="1444461"/>
            <a:ext cx="36861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Belirtiler ve Yönetim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772025" y="2007031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Belirtiler genellikle ilacın etkisinin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tam tersidir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5" name="Text 12"/>
          <p:cNvSpPr/>
          <p:nvPr/>
        </p:nvSpPr>
        <p:spPr>
          <a:xfrm>
            <a:off x="4772025" y="2732791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Sedatif kesilirse uykusuzluk; uyarıcı kesilirse yorgunluk ve depresyon.</a:t>
            </a:r>
            <a:endParaRPr lang="en-US" sz="1602" dirty="0"/>
          </a:p>
        </p:txBody>
      </p:sp>
      <p:sp>
        <p:nvSpPr>
          <p:cNvPr id="16" name="Shape 13"/>
          <p:cNvSpPr/>
          <p:nvPr/>
        </p:nvSpPr>
        <p:spPr>
          <a:xfrm>
            <a:off x="4772025" y="3907157"/>
            <a:ext cx="3686175" cy="105654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772025" y="3907157"/>
            <a:ext cx="57150" cy="105654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4772025" y="196416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9" name="Text 16"/>
          <p:cNvSpPr/>
          <p:nvPr/>
        </p:nvSpPr>
        <p:spPr>
          <a:xfrm>
            <a:off x="4772025" y="268992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857750" y="3992882"/>
            <a:ext cx="351472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Yönetim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57750" y="4317922"/>
            <a:ext cx="35147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ilaçları aniden kesilmemeli; doz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yavaş yavaş azaltılarak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bırakılmalıdır.</a:t>
            </a:r>
            <a:endParaRPr lang="en-US" sz="1486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İlaçlarında Doz-Cevap İlişkisi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44423"/>
            <a:ext cx="4100513" cy="224129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44423"/>
            <a:ext cx="410051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00063" y="1215861"/>
            <a:ext cx="395763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Düşük Doz (Disinhibisyon)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00063" y="1771287"/>
            <a:ext cx="3957638" cy="822927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depresanları (örn. alkol) düşük dozlarda ilk olarak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inhibitör (baskılayıcı)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nöronları baskılar.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00063" y="2651364"/>
            <a:ext cx="3957638" cy="548618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 duruma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"disinhibisyon"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(baskılamanın baskılanması) denir.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614863" y="1144423"/>
            <a:ext cx="4100513" cy="378928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614863" y="1144423"/>
            <a:ext cx="410051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500063" y="1742712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500063" y="2622789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686300" y="1215861"/>
            <a:ext cx="3957638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Yüksek Doz (Genel Depresyon)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686300" y="1771287"/>
            <a:ext cx="3957638" cy="822927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 arttıkça tüm nöronların (hem uyarıcı hem baskılayıcı) aktivitesi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baskılanır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5" name="Text 12"/>
          <p:cNvSpPr/>
          <p:nvPr/>
        </p:nvSpPr>
        <p:spPr>
          <a:xfrm>
            <a:off x="4686300" y="2651364"/>
            <a:ext cx="3957638" cy="822927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Sırasıyla sedasyon, uyku, anestezi, koma ve en sonunda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solunum durmasına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(ölüm) yol açar.</a:t>
            </a:r>
            <a:endParaRPr lang="en-US" sz="1602" dirty="0"/>
          </a:p>
        </p:txBody>
      </p:sp>
      <p:sp>
        <p:nvSpPr>
          <p:cNvPr id="16" name="Shape 13"/>
          <p:cNvSpPr/>
          <p:nvPr/>
        </p:nvSpPr>
        <p:spPr>
          <a:xfrm>
            <a:off x="4686300" y="3631453"/>
            <a:ext cx="3957638" cy="117366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7" name="Shape 14"/>
          <p:cNvSpPr/>
          <p:nvPr/>
        </p:nvSpPr>
        <p:spPr>
          <a:xfrm>
            <a:off x="4686300" y="3631453"/>
            <a:ext cx="57150" cy="117366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Text 15"/>
          <p:cNvSpPr/>
          <p:nvPr/>
        </p:nvSpPr>
        <p:spPr>
          <a:xfrm>
            <a:off x="4686300" y="1742712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9" name="Text 16"/>
          <p:cNvSpPr/>
          <p:nvPr/>
        </p:nvSpPr>
        <p:spPr>
          <a:xfrm>
            <a:off x="4686300" y="2622789"/>
            <a:ext cx="123230" cy="411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757738" y="3702890"/>
            <a:ext cx="381476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Önemi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757738" y="4013643"/>
            <a:ext cx="3814763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depresanlarının etkisi tamamen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doza bağımlıdır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Doz ayarlaması hayati önem taşır.</a:t>
            </a:r>
            <a:endParaRPr lang="en-US" sz="1486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Yaşlılarda SSS İlaçları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914775" cy="298988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71513" y="1215861"/>
            <a:ext cx="371475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Farmakokinetik Değişiklikler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71513" y="1814150"/>
            <a:ext cx="37147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Karaciğer metabolizması yavaşlar, böbrek atılımı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azalır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71513" y="2525623"/>
            <a:ext cx="37147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Vücut yağ oranı artar, su oranı azalır.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71513" y="3237095"/>
            <a:ext cx="37147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Lipofilik SSS ilaçlarının vücutta kalış süresi (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yarı ömrü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 uzar.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57725" y="1115848"/>
            <a:ext cx="3914775" cy="293273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57725" y="1115848"/>
            <a:ext cx="391477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71513" y="177128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71513" y="248276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71513" y="319423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757738" y="1215861"/>
            <a:ext cx="371475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Artmış Duyarlılık ve Riskler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757738" y="1814150"/>
            <a:ext cx="37147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Yaşlı beyin SSS ilaçlarına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daha duyarlıdır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757738" y="2525623"/>
            <a:ext cx="371475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Sedasyon, konfüzyon, ortostatik hipotansiyon ve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düşme riski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artar.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757738" y="177128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9" name="Text 16"/>
          <p:cNvSpPr/>
          <p:nvPr/>
        </p:nvSpPr>
        <p:spPr>
          <a:xfrm>
            <a:off x="4757738" y="248276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Gebelikte SSS İlaçları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187286"/>
            <a:ext cx="4057650" cy="367894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187286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42925" y="1301586"/>
            <a:ext cx="3829050" cy="753666"/>
          </a:xfrm>
          <a:prstGeom prst="rect">
            <a:avLst/>
          </a:prstGeom>
          <a:noFill/>
          <a:ln/>
        </p:spPr>
        <p:txBody>
          <a:bodyPr wrap="squar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Plasental Geçiş ve Fetal Etkiler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42925" y="2183839"/>
            <a:ext cx="38290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Kan-beyin bariyerini geçen SSS ilaçları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plasentayı da geçer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542925" y="2895312"/>
            <a:ext cx="382905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Fetusun enzimleri tam gelişmediği için ilaçlar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birikebilir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4657725" y="1187286"/>
            <a:ext cx="4057650" cy="367894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657725" y="1187286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542925" y="214097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542925" y="285244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4772025" y="1301586"/>
            <a:ext cx="3829050" cy="753666"/>
          </a:xfrm>
          <a:prstGeom prst="rect">
            <a:avLst/>
          </a:prstGeom>
          <a:noFill/>
          <a:ln/>
        </p:spPr>
        <p:txBody>
          <a:bodyPr wrap="squar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Teratojenite ve Doğum Sonrası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4772025" y="2183839"/>
            <a:ext cx="382905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Teratojenik: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İlk trimesterde yapısal risk artar (örn. antikonvülzanlar).</a:t>
            </a:r>
            <a:endParaRPr lang="en-US" sz="1602" dirty="0"/>
          </a:p>
        </p:txBody>
      </p:sp>
      <p:sp>
        <p:nvSpPr>
          <p:cNvPr id="15" name="Shape 12"/>
          <p:cNvSpPr/>
          <p:nvPr/>
        </p:nvSpPr>
        <p:spPr>
          <a:xfrm>
            <a:off x="4772025" y="3358204"/>
            <a:ext cx="3829050" cy="133657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6" name="Shape 13"/>
          <p:cNvSpPr/>
          <p:nvPr/>
        </p:nvSpPr>
        <p:spPr>
          <a:xfrm>
            <a:off x="4772025" y="3358204"/>
            <a:ext cx="57150" cy="133657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7" name="Text 14"/>
          <p:cNvSpPr/>
          <p:nvPr/>
        </p:nvSpPr>
        <p:spPr>
          <a:xfrm>
            <a:off x="4772025" y="214097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8" name="Text 15"/>
          <p:cNvSpPr/>
          <p:nvPr/>
        </p:nvSpPr>
        <p:spPr>
          <a:xfrm>
            <a:off x="4857750" y="3443929"/>
            <a:ext cx="365760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Doğum Sonrası Riskler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57750" y="3768970"/>
            <a:ext cx="3657600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Doğuma yakın SSS depresanı, yenidoğanda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solunum depresyonu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veya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yoksunluk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oluşturabilir.</a:t>
            </a:r>
            <a:endParaRPr lang="en-US" sz="1486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 Sistemleri Özeti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8644" y="1265867"/>
            <a:ext cx="1671638" cy="391120"/>
          </a:xfrm>
          <a:prstGeom prst="rect">
            <a:avLst/>
          </a:prstGeom>
          <a:solidFill>
            <a:srgbClr val="FF0000"/>
          </a:solidFill>
          <a:ln w="18288">
            <a:solidFill>
              <a:srgbClr val="FF000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78644" y="1265867"/>
            <a:ext cx="1671638" cy="391120"/>
          </a:xfrm>
          <a:prstGeom prst="rect">
            <a:avLst/>
          </a:prstGeom>
          <a:noFill/>
          <a:ln/>
        </p:spPr>
        <p:txBody>
          <a:bodyPr wrap="square" lIns="170053" tIns="85090" rIns="170053" bIns="85090" rtlCol="0" anchor="ctr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Nörotransmiter</a:t>
            </a:r>
            <a:endParaRPr lang="en-US" sz="1397" dirty="0"/>
          </a:p>
        </p:txBody>
      </p:sp>
      <p:sp>
        <p:nvSpPr>
          <p:cNvPr id="6" name="Shape 3"/>
          <p:cNvSpPr/>
          <p:nvPr/>
        </p:nvSpPr>
        <p:spPr>
          <a:xfrm>
            <a:off x="2243138" y="1265867"/>
            <a:ext cx="3768328" cy="391120"/>
          </a:xfrm>
          <a:prstGeom prst="rect">
            <a:avLst/>
          </a:prstGeom>
          <a:solidFill>
            <a:srgbClr val="FF0000"/>
          </a:solidFill>
          <a:ln w="18288">
            <a:solidFill>
              <a:srgbClr val="FF000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2243138" y="1265867"/>
            <a:ext cx="3768328" cy="391120"/>
          </a:xfrm>
          <a:prstGeom prst="rect">
            <a:avLst/>
          </a:prstGeom>
          <a:noFill/>
          <a:ln/>
        </p:spPr>
        <p:txBody>
          <a:bodyPr wrap="square" lIns="170053" tIns="85090" rIns="170053" bIns="85090" rtlCol="0" anchor="ctr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 İşlev</a:t>
            </a:r>
            <a:endParaRPr lang="en-US" sz="1397" dirty="0"/>
          </a:p>
        </p:txBody>
      </p:sp>
      <p:sp>
        <p:nvSpPr>
          <p:cNvPr id="8" name="Shape 5"/>
          <p:cNvSpPr/>
          <p:nvPr/>
        </p:nvSpPr>
        <p:spPr>
          <a:xfrm>
            <a:off x="6004322" y="1265867"/>
            <a:ext cx="3596878" cy="391120"/>
          </a:xfrm>
          <a:prstGeom prst="rect">
            <a:avLst/>
          </a:prstGeom>
          <a:solidFill>
            <a:srgbClr val="FF0000"/>
          </a:solidFill>
          <a:ln w="18288">
            <a:solidFill>
              <a:srgbClr val="FF000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004322" y="1265867"/>
            <a:ext cx="3596878" cy="391120"/>
          </a:xfrm>
          <a:prstGeom prst="rect">
            <a:avLst/>
          </a:prstGeom>
          <a:noFill/>
          <a:ln/>
        </p:spPr>
        <p:txBody>
          <a:bodyPr wrap="square" lIns="170053" tIns="85090" rIns="170053" bIns="85090" rtlCol="0" anchor="ctr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İlgili Klinik Durumlar</a:t>
            </a:r>
            <a:endParaRPr lang="en-US" sz="1397" dirty="0"/>
          </a:p>
        </p:txBody>
      </p:sp>
      <p:sp>
        <p:nvSpPr>
          <p:cNvPr id="10" name="Text 7"/>
          <p:cNvSpPr/>
          <p:nvPr/>
        </p:nvSpPr>
        <p:spPr>
          <a:xfrm>
            <a:off x="578644" y="1642700"/>
            <a:ext cx="1657350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endParaRPr lang="en-US" sz="1397" dirty="0"/>
          </a:p>
        </p:txBody>
      </p:sp>
      <p:sp>
        <p:nvSpPr>
          <p:cNvPr id="11" name="Text 8"/>
          <p:cNvSpPr/>
          <p:nvPr/>
        </p:nvSpPr>
        <p:spPr>
          <a:xfrm>
            <a:off x="2235994" y="1642700"/>
            <a:ext cx="376832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Ödül, motivasyon, motor kontrol</a:t>
            </a:r>
            <a:endParaRPr lang="en-US" sz="1486" dirty="0"/>
          </a:p>
        </p:txBody>
      </p:sp>
      <p:sp>
        <p:nvSpPr>
          <p:cNvPr id="12" name="Text 9"/>
          <p:cNvSpPr/>
          <p:nvPr/>
        </p:nvSpPr>
        <p:spPr>
          <a:xfrm>
            <a:off x="6004322" y="1642700"/>
            <a:ext cx="359687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Parkinson, Şizofreni, Bağımlılık</a:t>
            </a:r>
            <a:endParaRPr lang="en-US" sz="1486" dirty="0"/>
          </a:p>
        </p:txBody>
      </p:sp>
      <p:sp>
        <p:nvSpPr>
          <p:cNvPr id="13" name="Shape 10"/>
          <p:cNvSpPr/>
          <p:nvPr/>
        </p:nvSpPr>
        <p:spPr>
          <a:xfrm>
            <a:off x="578644" y="2031309"/>
            <a:ext cx="9022556" cy="388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Text 11"/>
          <p:cNvSpPr/>
          <p:nvPr/>
        </p:nvSpPr>
        <p:spPr>
          <a:xfrm>
            <a:off x="578644" y="2031309"/>
            <a:ext cx="1657350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</a:t>
            </a:r>
            <a:endParaRPr lang="en-US" sz="1397" dirty="0"/>
          </a:p>
        </p:txBody>
      </p:sp>
      <p:sp>
        <p:nvSpPr>
          <p:cNvPr id="15" name="Text 12"/>
          <p:cNvSpPr/>
          <p:nvPr/>
        </p:nvSpPr>
        <p:spPr>
          <a:xfrm>
            <a:off x="2235994" y="2031309"/>
            <a:ext cx="376832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Duygudurum, uyku, iştah düzenlemesi</a:t>
            </a:r>
            <a:endParaRPr lang="en-US" sz="1486" dirty="0"/>
          </a:p>
        </p:txBody>
      </p:sp>
      <p:sp>
        <p:nvSpPr>
          <p:cNvPr id="16" name="Text 13"/>
          <p:cNvSpPr/>
          <p:nvPr/>
        </p:nvSpPr>
        <p:spPr>
          <a:xfrm>
            <a:off x="6004322" y="2031309"/>
            <a:ext cx="359687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Depresyon, Anksiyete bozuklukları</a:t>
            </a:r>
            <a:endParaRPr lang="en-US" sz="1486" dirty="0"/>
          </a:p>
        </p:txBody>
      </p:sp>
      <p:sp>
        <p:nvSpPr>
          <p:cNvPr id="17" name="Text 14"/>
          <p:cNvSpPr/>
          <p:nvPr/>
        </p:nvSpPr>
        <p:spPr>
          <a:xfrm>
            <a:off x="578644" y="2419917"/>
            <a:ext cx="1657350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2235994" y="2419917"/>
            <a:ext cx="376832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Uyanıklık, dikkat, stres yanıtı</a:t>
            </a:r>
            <a:endParaRPr lang="en-US" sz="1486" dirty="0"/>
          </a:p>
        </p:txBody>
      </p:sp>
      <p:sp>
        <p:nvSpPr>
          <p:cNvPr id="19" name="Text 16"/>
          <p:cNvSpPr/>
          <p:nvPr/>
        </p:nvSpPr>
        <p:spPr>
          <a:xfrm>
            <a:off x="6004322" y="2419917"/>
            <a:ext cx="359687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Depresyon, DEHB</a:t>
            </a:r>
            <a:endParaRPr lang="en-US" sz="1486" dirty="0"/>
          </a:p>
        </p:txBody>
      </p:sp>
      <p:sp>
        <p:nvSpPr>
          <p:cNvPr id="20" name="Shape 17"/>
          <p:cNvSpPr/>
          <p:nvPr/>
        </p:nvSpPr>
        <p:spPr>
          <a:xfrm>
            <a:off x="578644" y="2808526"/>
            <a:ext cx="9022556" cy="388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1" name="Text 18"/>
          <p:cNvSpPr/>
          <p:nvPr/>
        </p:nvSpPr>
        <p:spPr>
          <a:xfrm>
            <a:off x="578644" y="2808526"/>
            <a:ext cx="1657350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</a:t>
            </a:r>
            <a:endParaRPr lang="en-US" sz="1397" dirty="0"/>
          </a:p>
        </p:txBody>
      </p:sp>
      <p:sp>
        <p:nvSpPr>
          <p:cNvPr id="22" name="Text 19"/>
          <p:cNvSpPr/>
          <p:nvPr/>
        </p:nvSpPr>
        <p:spPr>
          <a:xfrm>
            <a:off x="2235994" y="2808526"/>
            <a:ext cx="376832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Öğrenme, hafıza, bilişsel fonksiyonlar</a:t>
            </a:r>
            <a:endParaRPr lang="en-US" sz="1486" dirty="0"/>
          </a:p>
        </p:txBody>
      </p:sp>
      <p:sp>
        <p:nvSpPr>
          <p:cNvPr id="23" name="Text 20"/>
          <p:cNvSpPr/>
          <p:nvPr/>
        </p:nvSpPr>
        <p:spPr>
          <a:xfrm>
            <a:off x="6004322" y="2808526"/>
            <a:ext cx="359687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Alzheimer hastalığı</a:t>
            </a:r>
            <a:endParaRPr lang="en-US" sz="1486" dirty="0"/>
          </a:p>
        </p:txBody>
      </p:sp>
      <p:sp>
        <p:nvSpPr>
          <p:cNvPr id="24" name="Text 21"/>
          <p:cNvSpPr/>
          <p:nvPr/>
        </p:nvSpPr>
        <p:spPr>
          <a:xfrm>
            <a:off x="578644" y="3197135"/>
            <a:ext cx="1657350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</a:t>
            </a:r>
            <a:endParaRPr lang="en-US" sz="1397" dirty="0"/>
          </a:p>
        </p:txBody>
      </p:sp>
      <p:sp>
        <p:nvSpPr>
          <p:cNvPr id="25" name="Text 22"/>
          <p:cNvSpPr/>
          <p:nvPr/>
        </p:nvSpPr>
        <p:spPr>
          <a:xfrm>
            <a:off x="2235994" y="3197135"/>
            <a:ext cx="376832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ana inhibitör (baskılayıcı)</a:t>
            </a:r>
            <a:endParaRPr lang="en-US" sz="1486" dirty="0"/>
          </a:p>
        </p:txBody>
      </p:sp>
      <p:sp>
        <p:nvSpPr>
          <p:cNvPr id="26" name="Text 23"/>
          <p:cNvSpPr/>
          <p:nvPr/>
        </p:nvSpPr>
        <p:spPr>
          <a:xfrm>
            <a:off x="6004322" y="3197135"/>
            <a:ext cx="359687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Anksiyete, Epilepsi, Uyku bozuklukları</a:t>
            </a:r>
            <a:endParaRPr lang="en-US" sz="1486" dirty="0"/>
          </a:p>
        </p:txBody>
      </p:sp>
      <p:sp>
        <p:nvSpPr>
          <p:cNvPr id="27" name="Shape 24"/>
          <p:cNvSpPr/>
          <p:nvPr/>
        </p:nvSpPr>
        <p:spPr>
          <a:xfrm>
            <a:off x="578644" y="3585744"/>
            <a:ext cx="9022556" cy="388609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8" name="Text 25"/>
          <p:cNvSpPr/>
          <p:nvPr/>
        </p:nvSpPr>
        <p:spPr>
          <a:xfrm>
            <a:off x="578644" y="3585744"/>
            <a:ext cx="1657350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</a:t>
            </a:r>
            <a:endParaRPr lang="en-US" sz="1397" dirty="0"/>
          </a:p>
        </p:txBody>
      </p:sp>
      <p:sp>
        <p:nvSpPr>
          <p:cNvPr id="29" name="Text 26"/>
          <p:cNvSpPr/>
          <p:nvPr/>
        </p:nvSpPr>
        <p:spPr>
          <a:xfrm>
            <a:off x="2235994" y="3585744"/>
            <a:ext cx="376832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SSS'de ana eksitatör (uyarıcı), öğrenme</a:t>
            </a:r>
            <a:endParaRPr lang="en-US" sz="1486" dirty="0"/>
          </a:p>
        </p:txBody>
      </p:sp>
      <p:sp>
        <p:nvSpPr>
          <p:cNvPr id="30" name="Text 27"/>
          <p:cNvSpPr/>
          <p:nvPr/>
        </p:nvSpPr>
        <p:spPr>
          <a:xfrm>
            <a:off x="6004322" y="3585744"/>
            <a:ext cx="3596878" cy="388609"/>
          </a:xfrm>
          <a:prstGeom prst="rect">
            <a:avLst/>
          </a:prstGeom>
          <a:noFill/>
          <a:ln/>
        </p:spPr>
        <p:txBody>
          <a:bodyPr wrap="none" lIns="170053" tIns="68072" rIns="170053" bIns="68072" rtlCol="0" anchor="ctr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Epilepsi, Nörotoksisite</a:t>
            </a:r>
            <a:endParaRPr lang="en-US" sz="1486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Hastalıklar ve Nörotransmiterler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330161"/>
            <a:ext cx="4043363" cy="296993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330161"/>
            <a:ext cx="40433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415886"/>
            <a:ext cx="3871913" cy="433983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Nörodejeneratif ve Motor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514350" y="194988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8" name="Text 5"/>
          <p:cNvSpPr/>
          <p:nvPr/>
        </p:nvSpPr>
        <p:spPr>
          <a:xfrm>
            <a:off x="800100" y="1992743"/>
            <a:ext cx="35861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Parkinson Hastalığı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800100" y="2348480"/>
            <a:ext cx="3586163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eksikliği (Nigrostriatal yolak)</a:t>
            </a:r>
            <a:endParaRPr lang="en-US" sz="1486" dirty="0"/>
          </a:p>
        </p:txBody>
      </p:sp>
      <p:sp>
        <p:nvSpPr>
          <p:cNvPr id="10" name="Text 7"/>
          <p:cNvSpPr/>
          <p:nvPr/>
        </p:nvSpPr>
        <p:spPr>
          <a:xfrm>
            <a:off x="514350" y="267137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1" name="Text 8"/>
          <p:cNvSpPr/>
          <p:nvPr/>
        </p:nvSpPr>
        <p:spPr>
          <a:xfrm>
            <a:off x="800100" y="2714234"/>
            <a:ext cx="35861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Alzheimer Hastalığı</a:t>
            </a:r>
            <a:endParaRPr lang="en-US" sz="1602" dirty="0"/>
          </a:p>
        </p:txBody>
      </p:sp>
      <p:sp>
        <p:nvSpPr>
          <p:cNvPr id="12" name="Text 9"/>
          <p:cNvSpPr/>
          <p:nvPr/>
        </p:nvSpPr>
        <p:spPr>
          <a:xfrm>
            <a:off x="800100" y="3069971"/>
            <a:ext cx="3586163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Asetilkolin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eksikliği</a:t>
            </a:r>
            <a:endParaRPr lang="en-US" sz="1486" dirty="0"/>
          </a:p>
        </p:txBody>
      </p:sp>
      <p:sp>
        <p:nvSpPr>
          <p:cNvPr id="13" name="Text 10"/>
          <p:cNvSpPr/>
          <p:nvPr/>
        </p:nvSpPr>
        <p:spPr>
          <a:xfrm>
            <a:off x="514350" y="339286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800100" y="3435725"/>
            <a:ext cx="35861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Epilepsi</a:t>
            </a:r>
            <a:endParaRPr lang="en-US" sz="1602" dirty="0"/>
          </a:p>
        </p:txBody>
      </p:sp>
      <p:sp>
        <p:nvSpPr>
          <p:cNvPr id="15" name="Text 12"/>
          <p:cNvSpPr/>
          <p:nvPr/>
        </p:nvSpPr>
        <p:spPr>
          <a:xfrm>
            <a:off x="800100" y="3791462"/>
            <a:ext cx="3586163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eksikliği veya </a:t>
            </a: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Glutamat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fazlalığı</a:t>
            </a:r>
            <a:endParaRPr lang="en-US" sz="1486" dirty="0"/>
          </a:p>
        </p:txBody>
      </p:sp>
      <p:sp>
        <p:nvSpPr>
          <p:cNvPr id="16" name="Shape 13"/>
          <p:cNvSpPr/>
          <p:nvPr/>
        </p:nvSpPr>
        <p:spPr>
          <a:xfrm>
            <a:off x="4672013" y="1330161"/>
            <a:ext cx="4043363" cy="296993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Shape 14"/>
          <p:cNvSpPr/>
          <p:nvPr/>
        </p:nvSpPr>
        <p:spPr>
          <a:xfrm>
            <a:off x="4672013" y="1330161"/>
            <a:ext cx="4043363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Text 15"/>
          <p:cNvSpPr/>
          <p:nvPr/>
        </p:nvSpPr>
        <p:spPr>
          <a:xfrm>
            <a:off x="4757738" y="1415886"/>
            <a:ext cx="3871913" cy="433983"/>
          </a:xfrm>
          <a:prstGeom prst="rect">
            <a:avLst/>
          </a:prstGeom>
          <a:noFill/>
          <a:ln/>
        </p:spPr>
        <p:txBody>
          <a:bodyPr wrap="none" lIns="0" tIns="0" rIns="0" bIns="1021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Psikiyatrik ve Duygudurum</a:t>
            </a:r>
            <a:endParaRPr lang="en-US" sz="2016" dirty="0"/>
          </a:p>
        </p:txBody>
      </p:sp>
      <p:sp>
        <p:nvSpPr>
          <p:cNvPr id="19" name="Text 16"/>
          <p:cNvSpPr/>
          <p:nvPr/>
        </p:nvSpPr>
        <p:spPr>
          <a:xfrm>
            <a:off x="4757738" y="194988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5043488" y="1992743"/>
            <a:ext cx="35861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Şizofreni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5043488" y="2348480"/>
            <a:ext cx="3586163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fazlalığı (Mezolimbik yolak)</a:t>
            </a:r>
            <a:endParaRPr lang="en-US" sz="1486" dirty="0"/>
          </a:p>
        </p:txBody>
      </p:sp>
      <p:sp>
        <p:nvSpPr>
          <p:cNvPr id="22" name="Text 19"/>
          <p:cNvSpPr/>
          <p:nvPr/>
        </p:nvSpPr>
        <p:spPr>
          <a:xfrm>
            <a:off x="4757738" y="267137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5043488" y="2714234"/>
            <a:ext cx="35861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Depresyon</a:t>
            </a:r>
            <a:endParaRPr lang="en-US" sz="1602" dirty="0"/>
          </a:p>
        </p:txBody>
      </p:sp>
      <p:sp>
        <p:nvSpPr>
          <p:cNvPr id="24" name="Text 21"/>
          <p:cNvSpPr/>
          <p:nvPr/>
        </p:nvSpPr>
        <p:spPr>
          <a:xfrm>
            <a:off x="5043488" y="3069971"/>
            <a:ext cx="3586163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Serotonin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</a:t>
            </a: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Noradrenalin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eksikliği</a:t>
            </a:r>
            <a:endParaRPr lang="en-US" sz="1486" dirty="0"/>
          </a:p>
        </p:txBody>
      </p:sp>
      <p:sp>
        <p:nvSpPr>
          <p:cNvPr id="25" name="Text 22"/>
          <p:cNvSpPr/>
          <p:nvPr/>
        </p:nvSpPr>
        <p:spPr>
          <a:xfrm>
            <a:off x="4757738" y="339286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6" name="Text 23"/>
          <p:cNvSpPr/>
          <p:nvPr/>
        </p:nvSpPr>
        <p:spPr>
          <a:xfrm>
            <a:off x="5043488" y="3435725"/>
            <a:ext cx="3586163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Anksiyete Bozuklukları</a:t>
            </a:r>
            <a:endParaRPr lang="en-US" sz="1602" dirty="0"/>
          </a:p>
        </p:txBody>
      </p:sp>
      <p:sp>
        <p:nvSpPr>
          <p:cNvPr id="27" name="Text 24"/>
          <p:cNvSpPr/>
          <p:nvPr/>
        </p:nvSpPr>
        <p:spPr>
          <a:xfrm>
            <a:off x="5043488" y="3791462"/>
            <a:ext cx="3586163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</a:t>
            </a:r>
            <a:r>
              <a:rPr lang="en-US" sz="1486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eksikliği</a:t>
            </a:r>
            <a:endParaRPr lang="en-US" sz="1486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428625"/>
            <a:ext cx="828675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Farmakolojik Hedefler Özeti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428625" y="1330161"/>
            <a:ext cx="2666991" cy="270061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330161"/>
            <a:ext cx="26669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415886"/>
            <a:ext cx="2495541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Reseptörler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514350" y="1932022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İlaçların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sık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bağlandığı hedefler.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514350" y="2469198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Agonist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veya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Antagonist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etkileri vardır.</a:t>
            </a:r>
            <a:endParaRPr lang="en-US" sz="1397" dirty="0"/>
          </a:p>
        </p:txBody>
      </p:sp>
      <p:sp>
        <p:nvSpPr>
          <p:cNvPr id="9" name="Shape 6"/>
          <p:cNvSpPr/>
          <p:nvPr/>
        </p:nvSpPr>
        <p:spPr>
          <a:xfrm>
            <a:off x="514350" y="3063525"/>
            <a:ext cx="2495541" cy="60149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0" name="Shape 7"/>
          <p:cNvSpPr/>
          <p:nvPr/>
        </p:nvSpPr>
        <p:spPr>
          <a:xfrm>
            <a:off x="514350" y="3063525"/>
            <a:ext cx="42863" cy="60149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1" name="Text 8"/>
          <p:cNvSpPr/>
          <p:nvPr/>
        </p:nvSpPr>
        <p:spPr>
          <a:xfrm>
            <a:off x="514350" y="1903447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2" name="Text 9"/>
          <p:cNvSpPr/>
          <p:nvPr/>
        </p:nvSpPr>
        <p:spPr>
          <a:xfrm>
            <a:off x="514350" y="2440623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585788" y="3134962"/>
            <a:ext cx="2352666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Örnek:</a:t>
            </a:r>
            <a:endParaRPr lang="en-US" sz="1193" dirty="0"/>
          </a:p>
        </p:txBody>
      </p:sp>
      <p:sp>
        <p:nvSpPr>
          <p:cNvPr id="14" name="Text 11"/>
          <p:cNvSpPr/>
          <p:nvPr/>
        </p:nvSpPr>
        <p:spPr>
          <a:xfrm>
            <a:off x="585788" y="3370706"/>
            <a:ext cx="2352666" cy="22287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69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Dopamin, Serotonin, GABA.</a:t>
            </a:r>
            <a:endParaRPr lang="en-US" sz="1269" dirty="0"/>
          </a:p>
        </p:txBody>
      </p:sp>
      <p:sp>
        <p:nvSpPr>
          <p:cNvPr id="15" name="Shape 12"/>
          <p:cNvSpPr/>
          <p:nvPr/>
        </p:nvSpPr>
        <p:spPr>
          <a:xfrm>
            <a:off x="3238491" y="1330161"/>
            <a:ext cx="2666991" cy="270061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6" name="Shape 13"/>
          <p:cNvSpPr/>
          <p:nvPr/>
        </p:nvSpPr>
        <p:spPr>
          <a:xfrm>
            <a:off x="3238491" y="1330161"/>
            <a:ext cx="26669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3324216" y="1415886"/>
            <a:ext cx="2495541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Enzimler</a:t>
            </a:r>
            <a:endParaRPr lang="en-US" sz="1808" dirty="0"/>
          </a:p>
        </p:txBody>
      </p:sp>
      <p:sp>
        <p:nvSpPr>
          <p:cNvPr id="18" name="Text 15"/>
          <p:cNvSpPr/>
          <p:nvPr/>
        </p:nvSpPr>
        <p:spPr>
          <a:xfrm>
            <a:off x="3324216" y="1932022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veya yıkımı kontrol ederler.</a:t>
            </a:r>
            <a:endParaRPr lang="en-US" sz="1397" dirty="0"/>
          </a:p>
        </p:txBody>
      </p:sp>
      <p:sp>
        <p:nvSpPr>
          <p:cNvPr id="19" name="Text 16"/>
          <p:cNvSpPr/>
          <p:nvPr/>
        </p:nvSpPr>
        <p:spPr>
          <a:xfrm>
            <a:off x="3324216" y="2469198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İnhibitör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ilaçlar enzimleri durdurur.</a:t>
            </a:r>
            <a:endParaRPr lang="en-US" sz="1397" dirty="0"/>
          </a:p>
        </p:txBody>
      </p:sp>
      <p:sp>
        <p:nvSpPr>
          <p:cNvPr id="20" name="Shape 17"/>
          <p:cNvSpPr/>
          <p:nvPr/>
        </p:nvSpPr>
        <p:spPr>
          <a:xfrm>
            <a:off x="3324216" y="3063525"/>
            <a:ext cx="2495541" cy="82437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21" name="Shape 18"/>
          <p:cNvSpPr/>
          <p:nvPr/>
        </p:nvSpPr>
        <p:spPr>
          <a:xfrm>
            <a:off x="3324216" y="3063525"/>
            <a:ext cx="42863" cy="82437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9"/>
          <p:cNvSpPr/>
          <p:nvPr/>
        </p:nvSpPr>
        <p:spPr>
          <a:xfrm>
            <a:off x="3324216" y="1903447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3" name="Text 20"/>
          <p:cNvSpPr/>
          <p:nvPr/>
        </p:nvSpPr>
        <p:spPr>
          <a:xfrm>
            <a:off x="3324216" y="2440623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4" name="Text 21"/>
          <p:cNvSpPr/>
          <p:nvPr/>
        </p:nvSpPr>
        <p:spPr>
          <a:xfrm>
            <a:off x="3395653" y="3134962"/>
            <a:ext cx="2352666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Örnek:</a:t>
            </a:r>
            <a:endParaRPr lang="en-US" sz="1193" dirty="0"/>
          </a:p>
        </p:txBody>
      </p:sp>
      <p:sp>
        <p:nvSpPr>
          <p:cNvPr id="25" name="Text 22"/>
          <p:cNvSpPr/>
          <p:nvPr/>
        </p:nvSpPr>
        <p:spPr>
          <a:xfrm>
            <a:off x="3395653" y="3370706"/>
            <a:ext cx="2352666" cy="4457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69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MAO, Asetilkolinesteraz inhibitörleri.</a:t>
            </a:r>
            <a:endParaRPr lang="en-US" sz="1269" dirty="0"/>
          </a:p>
        </p:txBody>
      </p:sp>
      <p:sp>
        <p:nvSpPr>
          <p:cNvPr id="26" name="Shape 23"/>
          <p:cNvSpPr/>
          <p:nvPr/>
        </p:nvSpPr>
        <p:spPr>
          <a:xfrm>
            <a:off x="6048356" y="1330161"/>
            <a:ext cx="2666991" cy="264346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7" name="Shape 24"/>
          <p:cNvSpPr/>
          <p:nvPr/>
        </p:nvSpPr>
        <p:spPr>
          <a:xfrm>
            <a:off x="6048356" y="1330161"/>
            <a:ext cx="2666991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8" name="Text 25"/>
          <p:cNvSpPr/>
          <p:nvPr/>
        </p:nvSpPr>
        <p:spPr>
          <a:xfrm>
            <a:off x="6134081" y="1415886"/>
            <a:ext cx="2495541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Taşıyıcılar</a:t>
            </a:r>
            <a:endParaRPr lang="en-US" sz="1808" dirty="0"/>
          </a:p>
        </p:txBody>
      </p:sp>
      <p:sp>
        <p:nvSpPr>
          <p:cNvPr id="29" name="Text 26"/>
          <p:cNvSpPr/>
          <p:nvPr/>
        </p:nvSpPr>
        <p:spPr>
          <a:xfrm>
            <a:off x="6134081" y="1932022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NT'lerin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geri alınmasını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sağlarlar.</a:t>
            </a:r>
            <a:endParaRPr lang="en-US" sz="1397" dirty="0"/>
          </a:p>
        </p:txBody>
      </p:sp>
      <p:sp>
        <p:nvSpPr>
          <p:cNvPr id="30" name="Text 27"/>
          <p:cNvSpPr/>
          <p:nvPr/>
        </p:nvSpPr>
        <p:spPr>
          <a:xfrm>
            <a:off x="6134081" y="2469198"/>
            <a:ext cx="2495541" cy="480027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Geri alım inhibitörleri NT süresini artırır.</a:t>
            </a:r>
            <a:endParaRPr lang="en-US" sz="1397" dirty="0"/>
          </a:p>
        </p:txBody>
      </p:sp>
      <p:sp>
        <p:nvSpPr>
          <p:cNvPr id="31" name="Shape 28"/>
          <p:cNvSpPr/>
          <p:nvPr/>
        </p:nvSpPr>
        <p:spPr>
          <a:xfrm>
            <a:off x="6134081" y="3063525"/>
            <a:ext cx="2495541" cy="601498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32" name="Shape 29"/>
          <p:cNvSpPr/>
          <p:nvPr/>
        </p:nvSpPr>
        <p:spPr>
          <a:xfrm>
            <a:off x="6134081" y="3063525"/>
            <a:ext cx="42863" cy="60149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33" name="Text 30"/>
          <p:cNvSpPr/>
          <p:nvPr/>
        </p:nvSpPr>
        <p:spPr>
          <a:xfrm>
            <a:off x="6134081" y="1903447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4" name="Text 31"/>
          <p:cNvSpPr/>
          <p:nvPr/>
        </p:nvSpPr>
        <p:spPr>
          <a:xfrm>
            <a:off x="6134081" y="2440623"/>
            <a:ext cx="103584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5" name="Text 32"/>
          <p:cNvSpPr/>
          <p:nvPr/>
        </p:nvSpPr>
        <p:spPr>
          <a:xfrm>
            <a:off x="6205519" y="3134962"/>
            <a:ext cx="2352666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Örnek:</a:t>
            </a:r>
            <a:endParaRPr lang="en-US" sz="1193" dirty="0"/>
          </a:p>
        </p:txBody>
      </p:sp>
      <p:sp>
        <p:nvSpPr>
          <p:cNvPr id="36" name="Text 33"/>
          <p:cNvSpPr/>
          <p:nvPr/>
        </p:nvSpPr>
        <p:spPr>
          <a:xfrm>
            <a:off x="6205519" y="3370706"/>
            <a:ext cx="2352666" cy="22287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69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SSRI'lar.</a:t>
            </a:r>
            <a:endParaRPr lang="en-US" sz="1269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5750" y="428625"/>
            <a:ext cx="85725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İlaçları İle İlgili Püf Noktalar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285750" y="1101561"/>
            <a:ext cx="4229100" cy="360497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285750" y="1101561"/>
            <a:ext cx="422910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371475" y="1187286"/>
            <a:ext cx="4057650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Uyarılar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371475" y="1721281"/>
            <a:ext cx="4057650" cy="640035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Süresi: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Tam etkinin ortaya çıkması haftalar alabilir.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371475" y="2432754"/>
            <a:ext cx="4057650" cy="640035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 Ayarlaması: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Start low, go slow prensibi uygulanır.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371475" y="3144227"/>
            <a:ext cx="4057650" cy="960053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Kesilme Sendromu: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İlaçlar aniden bırakılmamalı; doz yavaş azaltılmalıdır.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29150" y="1101561"/>
            <a:ext cx="4229100" cy="360497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29150" y="1101561"/>
            <a:ext cx="422910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371475" y="1721281"/>
            <a:ext cx="87511" cy="3400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13" name="Text 10"/>
          <p:cNvSpPr/>
          <p:nvPr/>
        </p:nvSpPr>
        <p:spPr>
          <a:xfrm>
            <a:off x="371475" y="2432754"/>
            <a:ext cx="87511" cy="3400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14" name="Text 11"/>
          <p:cNvSpPr/>
          <p:nvPr/>
        </p:nvSpPr>
        <p:spPr>
          <a:xfrm>
            <a:off x="371475" y="3144227"/>
            <a:ext cx="87511" cy="3400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15" name="Text 12"/>
          <p:cNvSpPr/>
          <p:nvPr/>
        </p:nvSpPr>
        <p:spPr>
          <a:xfrm>
            <a:off x="4714875" y="1187286"/>
            <a:ext cx="4057650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Hasta Eğitimi ve Takip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714875" y="1721281"/>
            <a:ext cx="4057650" cy="640035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Yan Etkiler: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Hastalar olası yan etkiler konusunda bilgilendirilmelidir.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714875" y="2432754"/>
            <a:ext cx="4057650" cy="960053"/>
          </a:xfrm>
          <a:prstGeom prst="rect">
            <a:avLst/>
          </a:prstGeom>
          <a:noFill/>
          <a:ln/>
        </p:spPr>
        <p:txBody>
          <a:bodyPr wrap="square" lIns="272161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 Etkileşimleri: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Alkol ve diğer SSS depresanları ile kullanım riskleri vurgulanmalı.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4714875" y="3564257"/>
            <a:ext cx="4057650" cy="999399"/>
          </a:xfrm>
          <a:prstGeom prst="rect">
            <a:avLst/>
          </a:prstGeom>
          <a:solidFill>
            <a:srgbClr val="EEEEEE"/>
          </a:solidFill>
          <a:ln/>
        </p:spPr>
      </p:sp>
      <p:sp>
        <p:nvSpPr>
          <p:cNvPr id="19" name="Shape 16"/>
          <p:cNvSpPr/>
          <p:nvPr/>
        </p:nvSpPr>
        <p:spPr>
          <a:xfrm>
            <a:off x="4714875" y="3564257"/>
            <a:ext cx="57150" cy="99939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0" name="Text 17"/>
          <p:cNvSpPr/>
          <p:nvPr/>
        </p:nvSpPr>
        <p:spPr>
          <a:xfrm>
            <a:off x="4714875" y="1721281"/>
            <a:ext cx="87511" cy="3400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21" name="Text 18"/>
          <p:cNvSpPr/>
          <p:nvPr/>
        </p:nvSpPr>
        <p:spPr>
          <a:xfrm>
            <a:off x="4714875" y="2432754"/>
            <a:ext cx="87511" cy="3400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705" dirty="0"/>
          </a:p>
        </p:txBody>
      </p:sp>
      <p:sp>
        <p:nvSpPr>
          <p:cNvPr id="22" name="Text 19"/>
          <p:cNvSpPr/>
          <p:nvPr/>
        </p:nvSpPr>
        <p:spPr>
          <a:xfrm>
            <a:off x="4772025" y="3621407"/>
            <a:ext cx="39433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Tedaviye Uyum (Kompliyans)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772025" y="3946447"/>
            <a:ext cx="3943350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Tedavi genellikle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süreli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olur; düzenli takip ve uyum başarı için gereklidir.</a:t>
            </a:r>
            <a:endParaRPr lang="en-US" sz="1486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43200" y="1027974"/>
            <a:ext cx="3657600" cy="1008692"/>
          </a:xfrm>
          <a:prstGeom prst="rect">
            <a:avLst/>
          </a:prstGeom>
          <a:noFill/>
          <a:ln/>
        </p:spPr>
        <p:txBody>
          <a:bodyPr wrap="none" lIns="0" tIns="0" rIns="0" bIns="170053" rtlCol="0" anchor="t">
            <a:spAutoFit/>
          </a:bodyPr>
          <a:lstStyle/>
          <a:p>
            <a:pPr marL="0" indent="0" algn="ctr">
              <a:lnSpc>
                <a:spcPts val="6500"/>
              </a:lnSpc>
              <a:buNone/>
            </a:pPr>
            <a:r>
              <a:rPr lang="en-US" sz="4974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Teşekkürler</a:t>
            </a:r>
            <a:endParaRPr lang="en-US" sz="4974" dirty="0"/>
          </a:p>
        </p:txBody>
      </p:sp>
      <p:sp>
        <p:nvSpPr>
          <p:cNvPr id="4" name="Text 1"/>
          <p:cNvSpPr/>
          <p:nvPr/>
        </p:nvSpPr>
        <p:spPr>
          <a:xfrm>
            <a:off x="2953048" y="2465291"/>
            <a:ext cx="3237905" cy="4018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Bekir Faruk Erden</a:t>
            </a:r>
            <a:endParaRPr lang="en-US" sz="2436" dirty="0"/>
          </a:p>
        </p:txBody>
      </p:sp>
      <p:sp>
        <p:nvSpPr>
          <p:cNvPr id="5" name="Text 2"/>
          <p:cNvSpPr/>
          <p:nvPr/>
        </p:nvSpPr>
        <p:spPr>
          <a:xfrm>
            <a:off x="2953048" y="2974284"/>
            <a:ext cx="3237905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24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farukerden@gmail.com</a:t>
            </a:r>
            <a:endParaRPr lang="en-US" sz="1924" dirty="0"/>
          </a:p>
        </p:txBody>
      </p:sp>
      <p:sp>
        <p:nvSpPr>
          <p:cNvPr id="6" name="Text 3"/>
          <p:cNvSpPr/>
          <p:nvPr/>
        </p:nvSpPr>
        <p:spPr>
          <a:xfrm>
            <a:off x="4311253" y="3847607"/>
            <a:ext cx="521494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2026</a:t>
            </a:r>
            <a:endParaRPr lang="en-US" sz="1602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4274</Words>
  <Application>Microsoft Office PowerPoint</Application>
  <PresentationFormat>Ekran Gösterisi (16:9)</PresentationFormat>
  <Paragraphs>1024</Paragraphs>
  <Slides>75</Slides>
  <Notes>75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75</vt:i4>
      </vt:variant>
    </vt:vector>
  </HeadingPairs>
  <TitlesOfParts>
    <vt:vector size="76" baseType="lpstr">
      <vt:lpstr>Office Theme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Slayt 27</vt:lpstr>
      <vt:lpstr>Slayt 28</vt:lpstr>
      <vt:lpstr>Slayt 29</vt:lpstr>
      <vt:lpstr>Slayt 30</vt:lpstr>
      <vt:lpstr>Slayt 31</vt:lpstr>
      <vt:lpstr>Slayt 32</vt:lpstr>
      <vt:lpstr>Slayt 33</vt:lpstr>
      <vt:lpstr>Slayt 34</vt:lpstr>
      <vt:lpstr>Slayt 35</vt:lpstr>
      <vt:lpstr>Slayt 36</vt:lpstr>
      <vt:lpstr>Slayt 37</vt:lpstr>
      <vt:lpstr>Slayt 38</vt:lpstr>
      <vt:lpstr>Slayt 39</vt:lpstr>
      <vt:lpstr>Slayt 40</vt:lpstr>
      <vt:lpstr>Slayt 41</vt:lpstr>
      <vt:lpstr>Slayt 42</vt:lpstr>
      <vt:lpstr>Slayt 43</vt:lpstr>
      <vt:lpstr>Slayt 44</vt:lpstr>
      <vt:lpstr>Slayt 45</vt:lpstr>
      <vt:lpstr>Slayt 46</vt:lpstr>
      <vt:lpstr>Slayt 47</vt:lpstr>
      <vt:lpstr>Slayt 48</vt:lpstr>
      <vt:lpstr>Slayt 49</vt:lpstr>
      <vt:lpstr>Slayt 50</vt:lpstr>
      <vt:lpstr>Slayt 51</vt:lpstr>
      <vt:lpstr>Slayt 52</vt:lpstr>
      <vt:lpstr>Slayt 53</vt:lpstr>
      <vt:lpstr>Slayt 54</vt:lpstr>
      <vt:lpstr>Slayt 55</vt:lpstr>
      <vt:lpstr>Slayt 56</vt:lpstr>
      <vt:lpstr>Slayt 57</vt:lpstr>
      <vt:lpstr>Slayt 58</vt:lpstr>
      <vt:lpstr>Slayt 59</vt:lpstr>
      <vt:lpstr>Slayt 60</vt:lpstr>
      <vt:lpstr>Slayt 61</vt:lpstr>
      <vt:lpstr>Slayt 62</vt:lpstr>
      <vt:lpstr>Slayt 63</vt:lpstr>
      <vt:lpstr>Slayt 64</vt:lpstr>
      <vt:lpstr>Slayt 65</vt:lpstr>
      <vt:lpstr>Slayt 66</vt:lpstr>
      <vt:lpstr>Slayt 67</vt:lpstr>
      <vt:lpstr>Slayt 68</vt:lpstr>
      <vt:lpstr>Slayt 69</vt:lpstr>
      <vt:lpstr>Slayt 70</vt:lpstr>
      <vt:lpstr>Slayt 71</vt:lpstr>
      <vt:lpstr>Slayt 72</vt:lpstr>
      <vt:lpstr>Slayt 73</vt:lpstr>
      <vt:lpstr>Slayt 74</vt:lpstr>
      <vt:lpstr>Slayt 75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TOSHIBA</cp:lastModifiedBy>
  <cp:revision>7</cp:revision>
  <dcterms:created xsi:type="dcterms:W3CDTF">2026-04-02T12:15:30Z</dcterms:created>
  <dcterms:modified xsi:type="dcterms:W3CDTF">2026-04-03T08:50:44Z</dcterms:modified>
</cp:coreProperties>
</file>